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26"/>
  </p:handoutMasterIdLst>
  <p:sldIdLst>
    <p:sldId id="485" r:id="rId3"/>
    <p:sldId id="472" r:id="rId5"/>
    <p:sldId id="479" r:id="rId6"/>
    <p:sldId id="275" r:id="rId7"/>
    <p:sldId id="424" r:id="rId8"/>
    <p:sldId id="543" r:id="rId9"/>
    <p:sldId id="388" r:id="rId10"/>
    <p:sldId id="480" r:id="rId11"/>
    <p:sldId id="522" r:id="rId12"/>
    <p:sldId id="405" r:id="rId13"/>
    <p:sldId id="391" r:id="rId14"/>
    <p:sldId id="521" r:id="rId15"/>
    <p:sldId id="481" r:id="rId16"/>
    <p:sldId id="406" r:id="rId17"/>
    <p:sldId id="482" r:id="rId18"/>
    <p:sldId id="429" r:id="rId19"/>
    <p:sldId id="538" r:id="rId20"/>
    <p:sldId id="483" r:id="rId21"/>
    <p:sldId id="474" r:id="rId22"/>
    <p:sldId id="335" r:id="rId23"/>
    <p:sldId id="559" r:id="rId24"/>
    <p:sldId id="469" r:id="rId25"/>
  </p:sldIdLst>
  <p:sldSz cx="9144000" cy="5143500" type="screen16x9"/>
  <p:notesSz cx="6858000" cy="9144000"/>
  <p:custDataLst>
    <p:tags r:id="rId30"/>
  </p:custDataLst>
  <p:defaultTextStyle>
    <a:defPPr>
      <a:defRPr lang="zh-CN"/>
    </a:defPPr>
    <a:lvl1pPr marL="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5" userDrawn="1">
          <p15:clr>
            <a:srgbClr val="A4A3A4"/>
          </p15:clr>
        </p15:guide>
        <p15:guide id="2" orient="horz" pos="1579" userDrawn="1">
          <p15:clr>
            <a:srgbClr val="A4A3A4"/>
          </p15:clr>
        </p15:guide>
        <p15:guide id="3" orient="horz" pos="690" userDrawn="1">
          <p15:clr>
            <a:srgbClr val="A4A3A4"/>
          </p15:clr>
        </p15:guide>
        <p15:guide id="4" orient="horz" pos="2927" userDrawn="1">
          <p15:clr>
            <a:srgbClr val="A4A3A4"/>
          </p15:clr>
        </p15:guide>
        <p15:guide id="5" pos="3842" userDrawn="1">
          <p15:clr>
            <a:srgbClr val="A4A3A4"/>
          </p15:clr>
        </p15:guide>
        <p15:guide id="6" pos="2881" userDrawn="1">
          <p15:clr>
            <a:srgbClr val="A4A3A4"/>
          </p15:clr>
        </p15:guide>
        <p15:guide id="7" pos="341" userDrawn="1">
          <p15:clr>
            <a:srgbClr val="A4A3A4"/>
          </p15:clr>
        </p15:guide>
        <p15:guide id="8" pos="53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9700"/>
    <a:srgbClr val="909090"/>
    <a:srgbClr val="454545"/>
    <a:srgbClr val="FF8607"/>
    <a:srgbClr val="282828"/>
    <a:srgbClr val="071F65"/>
    <a:srgbClr val="006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50" autoAdjust="0"/>
    <p:restoredTop sz="95494" autoAdjust="0"/>
  </p:normalViewPr>
  <p:slideViewPr>
    <p:cSldViewPr snapToGrid="0" snapToObjects="1">
      <p:cViewPr varScale="1">
        <p:scale>
          <a:sx n="164" d="100"/>
          <a:sy n="164" d="100"/>
        </p:scale>
        <p:origin x="-180" y="-102"/>
      </p:cViewPr>
      <p:guideLst>
        <p:guide orient="horz" pos="2185"/>
        <p:guide orient="horz" pos="1579"/>
        <p:guide orient="horz" pos="690"/>
        <p:guide orient="horz" pos="2927"/>
        <p:guide pos="3842"/>
        <p:guide pos="2881"/>
        <p:guide pos="341"/>
        <p:guide pos="538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gs" Target="tags/tag15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18F8A-74B5-9148-A891-627592061A38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768D9-5829-CA4C-800C-5932EF9830F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6ACD6-F780-4A47-B5D9-D292A4BD6F8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C9054CEC-105C-4A6A-9456-DBE647A13BE1}" type="slidenum">
              <a:rPr lang="zh-CN" altLang="en-US" smtClean="0">
                <a:latin typeface="Calibri" panose="020F0502020204030204" pitchFamily="34" charset="0"/>
              </a:rPr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136860" y="4786900"/>
            <a:ext cx="820283" cy="276999"/>
          </a:xfrm>
          <a:prstGeom prst="rect">
            <a:avLst/>
          </a:prstGeom>
        </p:spPr>
        <p:txBody>
          <a:bodyPr lIns="68580" tIns="34290" rIns="68580" bIns="34290"/>
          <a:lstStyle/>
          <a:p>
            <a:pPr algn="ctr"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 </a:t>
            </a:r>
            <a:fld id="{2EEF1883-7A0E-4F66-9932-E581691AD397}" type="slidenum"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</a:fld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7747712" y="4897279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www.1ppt.com/excel/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www.1ppt.com/shiti/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www.1ppt.com/jiaoan/  </a:t>
            </a:r>
            <a:r>
              <a:rPr lang="en-US" altLang="zh-CN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zh-CN" altLang="en-US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rgbClr val="071F65"/>
          </a:solidFill>
          <a:effectLst/>
          <a:latin typeface="Arial Black" panose="020B0A040201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67970" indent="-267970" algn="just" defTabSz="685800" rtl="0" eaLnBrk="1" latinLnBrk="0" hangingPunct="1">
        <a:lnSpc>
          <a:spcPct val="110000"/>
        </a:lnSpc>
        <a:spcBef>
          <a:spcPts val="1350"/>
        </a:spcBef>
        <a:spcAft>
          <a:spcPts val="0"/>
        </a:spcAft>
        <a:buClr>
          <a:schemeClr val="accent2">
            <a:lumMod val="75000"/>
          </a:schemeClr>
        </a:buClr>
        <a:buSzPct val="70000"/>
        <a:buFont typeface="Wingdings 2" panose="05020102010507070707" pitchFamily="18" charset="2"/>
        <a:buChar char=""/>
        <a:defRPr sz="1500" kern="1200" baseline="0">
          <a:solidFill>
            <a:srgbClr val="071F65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267970" indent="-267970" algn="just" defTabSz="685800" rtl="0" eaLnBrk="1" latinLnBrk="0" hangingPunct="1">
        <a:lnSpc>
          <a:spcPct val="130000"/>
        </a:lnSpc>
        <a:spcBef>
          <a:spcPts val="0"/>
        </a:spcBef>
        <a:spcAft>
          <a:spcPts val="45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200" kern="1200" baseline="0">
          <a:solidFill>
            <a:srgbClr val="071F65"/>
          </a:solidFill>
          <a:latin typeface="幼圆" panose="02010509060101010101" pitchFamily="49" charset="-122"/>
          <a:ea typeface="幼圆" panose="02010509060101010101" pitchFamily="49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jpeg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tags" Target="../tags/tag5.xml"/><Relationship Id="rId2" Type="http://schemas.microsoft.com/office/2007/relationships/media" Target="/Users/wangxuzuo/Desktop/&#26234;&#33021;&#23487;&#33293;PPT/&#26234;&#33021;&#38376;&#38145;.mp4" TargetMode="External"/><Relationship Id="rId1" Type="http://schemas.openxmlformats.org/officeDocument/2006/relationships/video" Target="/Users/wangxuzuo/Desktop/&#26234;&#33021;&#23487;&#33293;PPT/&#26234;&#33021;&#38376;&#38145;.mp4" TargetMode="Externa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3" Type="http://schemas.openxmlformats.org/officeDocument/2006/relationships/tags" Target="../tags/tag6.xml"/><Relationship Id="rId2" Type="http://schemas.microsoft.com/office/2007/relationships/media" Target="/Users/wangxuzuo/Desktop/&#26234;&#33021;&#23487;&#33293;PPT/&#26234;&#33021;&#21397;&#25152;.mp4" TargetMode="External"/><Relationship Id="rId1" Type="http://schemas.openxmlformats.org/officeDocument/2006/relationships/video" Target="/Users/wangxuzuo/Desktop/&#26234;&#33021;&#23487;&#33293;PPT/&#26234;&#33021;&#21397;&#25152;.mp4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image" Target="../media/image20.emf"/><Relationship Id="rId7" Type="http://schemas.openxmlformats.org/officeDocument/2006/relationships/oleObject" Target="../embeddings/oleObject2.bin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image" Target="../media/image19.emf"/><Relationship Id="rId2" Type="http://schemas.openxmlformats.org/officeDocument/2006/relationships/oleObject" Target="../embeddings/oleObject1.bin"/><Relationship Id="rId14" Type="http://schemas.openxmlformats.org/officeDocument/2006/relationships/vmlDrawing" Target="../drawings/vmlDrawing1.v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tags" Target="../tags/tag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529001" y="2948830"/>
            <a:ext cx="3422909" cy="39116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b="1" dirty="0">
                <a:latin typeface="+mj-ea"/>
                <a:ea typeface="+mj-ea"/>
              </a:rPr>
              <a:t>智能门锁和</a:t>
            </a:r>
            <a:r>
              <a:rPr lang="zh-CN" altLang="en-US" b="1" dirty="0">
                <a:latin typeface="+mj-ea"/>
                <a:ea typeface="+mj-ea"/>
              </a:rPr>
              <a:t>智能厕所</a:t>
            </a:r>
            <a:endParaRPr lang="zh-CN" altLang="en-US" b="1" dirty="0">
              <a:latin typeface="+mj-ea"/>
              <a:ea typeface="+mj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542581" y="3501938"/>
            <a:ext cx="2364105" cy="93027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kumimoji="1" lang="zh-CN" altLang="en-US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答辩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人：</a:t>
            </a:r>
            <a:r>
              <a:rPr kumimoji="1" lang="en-US" altLang="zh-CN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200860421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王斌</a:t>
            </a:r>
            <a:endParaRPr kumimoji="1" lang="zh-CN" altLang="en-US" b="1" dirty="0" smtClean="0">
              <a:solidFill>
                <a:srgbClr val="071F6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kumimoji="1" lang="en-US" altLang="zh-CN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	200860420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陶俊飞</a:t>
            </a:r>
            <a:endParaRPr kumimoji="1" lang="zh-CN" altLang="en-US" b="1" dirty="0" smtClean="0">
              <a:solidFill>
                <a:srgbClr val="071F6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kumimoji="1" lang="en-US" altLang="zh-CN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	200860426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徐震</a:t>
            </a:r>
            <a:endParaRPr kumimoji="1" lang="zh-CN" altLang="en-US" b="1" dirty="0" smtClean="0">
              <a:solidFill>
                <a:srgbClr val="071F6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kumimoji="1" lang="en-US" altLang="zh-CN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	200860422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王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新强</a:t>
            </a:r>
            <a:endParaRPr kumimoji="1" lang="zh-CN" altLang="en-US" b="1" dirty="0" smtClean="0">
              <a:solidFill>
                <a:srgbClr val="071F6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171700" y="1920875"/>
            <a:ext cx="6748145" cy="74549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4400" b="1" dirty="0">
                <a:solidFill>
                  <a:srgbClr val="071F65"/>
                </a:solidFill>
                <a:latin typeface="+mj-ea"/>
                <a:ea typeface="+mj-ea"/>
              </a:rPr>
              <a:t>基于</a:t>
            </a:r>
            <a:r>
              <a:rPr lang="en-US" altLang="zh-CN" sz="4400" b="1" dirty="0">
                <a:solidFill>
                  <a:srgbClr val="071F65"/>
                </a:solidFill>
                <a:latin typeface="+mj-ea"/>
                <a:ea typeface="+mj-ea"/>
              </a:rPr>
              <a:t>blinker</a:t>
            </a:r>
            <a:r>
              <a:rPr lang="zh-CN" altLang="en-US" sz="4400" b="1" dirty="0">
                <a:solidFill>
                  <a:srgbClr val="071F65"/>
                </a:solidFill>
                <a:latin typeface="+mj-ea"/>
                <a:ea typeface="+mj-ea"/>
              </a:rPr>
              <a:t>的智能</a:t>
            </a:r>
            <a:r>
              <a:rPr lang="zh-CN" altLang="en-US" sz="4400" b="1" dirty="0">
                <a:solidFill>
                  <a:srgbClr val="071F65"/>
                </a:solidFill>
                <a:latin typeface="+mj-ea"/>
                <a:ea typeface="+mj-ea"/>
              </a:rPr>
              <a:t>宿舍</a:t>
            </a:r>
            <a:endParaRPr lang="zh-CN" altLang="en-US" sz="4400" b="1" dirty="0">
              <a:solidFill>
                <a:srgbClr val="071F65"/>
              </a:solidFill>
              <a:latin typeface="+mj-ea"/>
              <a:ea typeface="+mj-ea"/>
            </a:endParaRP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2542581" y="2900164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2529001" y="1633327"/>
            <a:ext cx="3422909" cy="28384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南京林业大学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9" grpId="0"/>
      <p:bldP spid="14" grpId="0" animBg="1"/>
      <p:bldP spid="1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3343026" y="1289910"/>
            <a:ext cx="2460709" cy="2655688"/>
            <a:chOff x="3761090" y="2476501"/>
            <a:chExt cx="1787040" cy="1928640"/>
          </a:xfrm>
        </p:grpSpPr>
        <p:cxnSp>
          <p:nvCxnSpPr>
            <p:cNvPr id="67" name="直接连接符 66"/>
            <p:cNvCxnSpPr/>
            <p:nvPr/>
          </p:nvCxnSpPr>
          <p:spPr>
            <a:xfrm flipH="1">
              <a:off x="3905250" y="2633101"/>
              <a:ext cx="745807" cy="24924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H="1">
              <a:off x="4712971" y="3886200"/>
              <a:ext cx="598169" cy="283921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H="1">
              <a:off x="3985260" y="3596640"/>
              <a:ext cx="670560" cy="23622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H="1">
              <a:off x="4652011" y="2918460"/>
              <a:ext cx="666749" cy="291541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H="1" flipV="1">
              <a:off x="4015740" y="3893820"/>
              <a:ext cx="579120" cy="25908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H="1" flipV="1">
              <a:off x="4641585" y="3589802"/>
              <a:ext cx="707655" cy="250678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H="1" flipV="1">
              <a:off x="4672065" y="2637302"/>
              <a:ext cx="707655" cy="250678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H="1" flipV="1">
              <a:off x="3970020" y="2903220"/>
              <a:ext cx="640080" cy="28956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3927476" y="2917825"/>
              <a:ext cx="3174" cy="955675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5400676" y="2917825"/>
              <a:ext cx="3174" cy="955675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4660901" y="2705100"/>
              <a:ext cx="0" cy="147320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5224130" y="37490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5224130" y="27203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3761090" y="37490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>
              <a:off x="3761090" y="27203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>
              <a:off x="4494456" y="247650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>
              <a:off x="4494456" y="307086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>
              <a:off x="4494456" y="409194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026567" y="1203050"/>
            <a:ext cx="2060481" cy="854392"/>
            <a:chOff x="323268" y="1507470"/>
            <a:chExt cx="2747309" cy="1139189"/>
          </a:xfrm>
        </p:grpSpPr>
        <p:sp>
          <p:nvSpPr>
            <p:cNvPr id="86" name="文本框 105"/>
            <p:cNvSpPr txBox="1"/>
            <p:nvPr/>
          </p:nvSpPr>
          <p:spPr>
            <a:xfrm>
              <a:off x="323268" y="1507470"/>
              <a:ext cx="2680422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 </a:t>
              </a: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PS_GetImage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7" name="文本框 106"/>
            <p:cNvSpPr txBox="1"/>
            <p:nvPr/>
          </p:nvSpPr>
          <p:spPr>
            <a:xfrm>
              <a:off x="390154" y="1885506"/>
              <a:ext cx="2680423" cy="7611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从传感器上读入图像存于图像缓冲区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99717" y="1201948"/>
            <a:ext cx="2010317" cy="1094889"/>
            <a:chOff x="6093451" y="1506001"/>
            <a:chExt cx="2680423" cy="1459851"/>
          </a:xfrm>
        </p:grpSpPr>
        <p:sp>
          <p:nvSpPr>
            <p:cNvPr id="89" name="文本框 107"/>
            <p:cNvSpPr txBox="1"/>
            <p:nvPr/>
          </p:nvSpPr>
          <p:spPr>
            <a:xfrm>
              <a:off x="6093452" y="1506001"/>
              <a:ext cx="2680422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 </a:t>
              </a: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PS_Match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0" name="文本框 108"/>
            <p:cNvSpPr txBox="1"/>
            <p:nvPr/>
          </p:nvSpPr>
          <p:spPr>
            <a:xfrm>
              <a:off x="6093451" y="1885506"/>
              <a:ext cx="2680423" cy="108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精确比对 CharBuffer1 与 CharBuffer2 中的特征文件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1083716" y="3027237"/>
            <a:ext cx="2109769" cy="1064745"/>
            <a:chOff x="390154" y="1556241"/>
            <a:chExt cx="2813025" cy="1419659"/>
          </a:xfrm>
        </p:grpSpPr>
        <p:sp>
          <p:nvSpPr>
            <p:cNvPr id="92" name="文本框 112"/>
            <p:cNvSpPr txBox="1"/>
            <p:nvPr/>
          </p:nvSpPr>
          <p:spPr>
            <a:xfrm>
              <a:off x="390154" y="1556241"/>
              <a:ext cx="2813025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 </a:t>
              </a: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PS_Search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3" name="文本框 113"/>
            <p:cNvSpPr txBox="1"/>
            <p:nvPr/>
          </p:nvSpPr>
          <p:spPr>
            <a:xfrm>
              <a:off x="390154" y="1895554"/>
              <a:ext cx="2680422" cy="108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以 CharBuffer1 或 CharBuffer2 中的特征文件搜索整个或部分指纹库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6099717" y="3019701"/>
            <a:ext cx="2124791" cy="1312311"/>
            <a:chOff x="6093451" y="1546193"/>
            <a:chExt cx="2833055" cy="1749747"/>
          </a:xfrm>
        </p:grpSpPr>
        <p:sp>
          <p:nvSpPr>
            <p:cNvPr id="95" name="文本框 115"/>
            <p:cNvSpPr txBox="1"/>
            <p:nvPr/>
          </p:nvSpPr>
          <p:spPr>
            <a:xfrm>
              <a:off x="6093452" y="1546193"/>
              <a:ext cx="2833054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04 </a:t>
              </a: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PS_GenChar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6" name="文本框 116"/>
            <p:cNvSpPr txBox="1"/>
            <p:nvPr/>
          </p:nvSpPr>
          <p:spPr>
            <a:xfrm>
              <a:off x="6093451" y="1895554"/>
              <a:ext cx="2680423" cy="140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将 ImageBuffer 中的原始图像生成指纹特 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征文件存于 CharBuffer1 或 CharBuffer2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7" name="矩形 46"/>
          <p:cNvSpPr>
            <a:spLocks noChangeArrowheads="1"/>
          </p:cNvSpPr>
          <p:nvPr/>
        </p:nvSpPr>
        <p:spPr bwMode="auto">
          <a:xfrm>
            <a:off x="476250" y="177800"/>
            <a:ext cx="248793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l">
              <a:buNone/>
            </a:pPr>
            <a:r>
              <a:rPr lang="zh-CN" altLang="en-US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AS608主要</a:t>
            </a:r>
            <a:r>
              <a:rPr lang="zh-CN" altLang="en-US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指令</a:t>
            </a:r>
            <a:endParaRPr lang="zh-CN" altLang="en-US" sz="2400" b="1" dirty="0" smtClean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38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3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4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2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8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9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3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4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2" presetClass="entr" presetSubtype="2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8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9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3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38" grpId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1743075" y="2309686"/>
            <a:ext cx="1159453" cy="1159453"/>
          </a:xfrm>
          <a:custGeom>
            <a:avLst/>
            <a:gdLst>
              <a:gd name="connsiteX0" fmla="*/ 0 w 1439167"/>
              <a:gd name="connsiteY0" fmla="*/ 719584 h 1439167"/>
              <a:gd name="connsiteX1" fmla="*/ 719584 w 1439167"/>
              <a:gd name="connsiteY1" fmla="*/ 0 h 1439167"/>
              <a:gd name="connsiteX2" fmla="*/ 1439168 w 1439167"/>
              <a:gd name="connsiteY2" fmla="*/ 719584 h 1439167"/>
              <a:gd name="connsiteX3" fmla="*/ 719584 w 1439167"/>
              <a:gd name="connsiteY3" fmla="*/ 1439168 h 1439167"/>
              <a:gd name="connsiteX4" fmla="*/ 0 w 1439167"/>
              <a:gd name="connsiteY4" fmla="*/ 719584 h 143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9167" h="1439167">
                <a:moveTo>
                  <a:pt x="0" y="719584"/>
                </a:moveTo>
                <a:cubicBezTo>
                  <a:pt x="0" y="322169"/>
                  <a:pt x="322169" y="0"/>
                  <a:pt x="719584" y="0"/>
                </a:cubicBezTo>
                <a:cubicBezTo>
                  <a:pt x="1116999" y="0"/>
                  <a:pt x="1439168" y="322169"/>
                  <a:pt x="1439168" y="719584"/>
                </a:cubicBezTo>
                <a:cubicBezTo>
                  <a:pt x="1439168" y="1116999"/>
                  <a:pt x="1116999" y="1439168"/>
                  <a:pt x="719584" y="1439168"/>
                </a:cubicBezTo>
                <a:cubicBezTo>
                  <a:pt x="322169" y="1439168"/>
                  <a:pt x="0" y="1116999"/>
                  <a:pt x="0" y="7195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800" b="1" dirty="0"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舵机</a:t>
            </a:r>
            <a:endParaRPr lang="zh-CN" altLang="en-US" sz="1800" b="1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ctr"/>
            <a:r>
              <a:rPr lang="zh-CN" altLang="en-US" sz="1800" b="1" dirty="0"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简介</a:t>
            </a:r>
            <a:endParaRPr lang="zh-CN" altLang="en-US" sz="1800" b="1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87222" y="1253833"/>
            <a:ext cx="3271157" cy="3271157"/>
            <a:chOff x="3526104" y="876860"/>
            <a:chExt cx="5124410" cy="5124410"/>
          </a:xfrm>
        </p:grpSpPr>
        <p:sp>
          <p:nvSpPr>
            <p:cNvPr id="8" name="空心弧 7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0800000"/>
                <a:gd name="adj2" fmla="val 162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空心弧 8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5400000"/>
                <a:gd name="adj2" fmla="val 108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空心弧 9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0"/>
                <a:gd name="adj2" fmla="val 54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空心弧 10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6200000"/>
                <a:gd name="adj2" fmla="val 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2" name="组合 11"/>
            <p:cNvGrpSpPr/>
            <p:nvPr/>
          </p:nvGrpSpPr>
          <p:grpSpPr>
            <a:xfrm>
              <a:off x="5452593" y="4729836"/>
              <a:ext cx="1271434" cy="1271434"/>
              <a:chOff x="5147792" y="4934845"/>
              <a:chExt cx="1007417" cy="1007417"/>
            </a:xfrm>
          </p:grpSpPr>
          <p:sp>
            <p:nvSpPr>
              <p:cNvPr id="37" name="任意多边形 36"/>
              <p:cNvSpPr/>
              <p:nvPr/>
            </p:nvSpPr>
            <p:spPr>
              <a:xfrm>
                <a:off x="5147792" y="4934845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8" name="Group 4"/>
              <p:cNvGrpSpPr>
                <a:grpSpLocks noChangeAspect="1"/>
              </p:cNvGrpSpPr>
              <p:nvPr/>
            </p:nvGrpSpPr>
            <p:grpSpPr bwMode="auto">
              <a:xfrm>
                <a:off x="5418313" y="5176357"/>
                <a:ext cx="466374" cy="524392"/>
                <a:chOff x="3313" y="3205"/>
                <a:chExt cx="418" cy="470"/>
              </a:xfrm>
              <a:solidFill>
                <a:schemeClr val="bg1"/>
              </a:solidFill>
            </p:grpSpPr>
            <p:sp>
              <p:nvSpPr>
                <p:cNvPr id="39" name="Freeform 5"/>
                <p:cNvSpPr/>
                <p:nvPr/>
              </p:nvSpPr>
              <p:spPr bwMode="auto">
                <a:xfrm>
                  <a:off x="3392" y="3507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3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3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" name="Freeform 6"/>
                <p:cNvSpPr/>
                <p:nvPr/>
              </p:nvSpPr>
              <p:spPr bwMode="auto">
                <a:xfrm>
                  <a:off x="3392" y="3442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" name="Freeform 7"/>
                <p:cNvSpPr/>
                <p:nvPr/>
              </p:nvSpPr>
              <p:spPr bwMode="auto">
                <a:xfrm>
                  <a:off x="3392" y="3375"/>
                  <a:ext cx="206" cy="14"/>
                </a:xfrm>
                <a:custGeom>
                  <a:avLst/>
                  <a:gdLst>
                    <a:gd name="T0" fmla="*/ 84 w 86"/>
                    <a:gd name="T1" fmla="*/ 0 h 6"/>
                    <a:gd name="T2" fmla="*/ 3 w 86"/>
                    <a:gd name="T3" fmla="*/ 0 h 6"/>
                    <a:gd name="T4" fmla="*/ 0 w 86"/>
                    <a:gd name="T5" fmla="*/ 3 h 6"/>
                    <a:gd name="T6" fmla="*/ 3 w 86"/>
                    <a:gd name="T7" fmla="*/ 6 h 6"/>
                    <a:gd name="T8" fmla="*/ 84 w 86"/>
                    <a:gd name="T9" fmla="*/ 6 h 6"/>
                    <a:gd name="T10" fmla="*/ 86 w 86"/>
                    <a:gd name="T11" fmla="*/ 3 h 6"/>
                    <a:gd name="T12" fmla="*/ 84 w 86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6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4" y="6"/>
                        <a:pt x="84" y="6"/>
                        <a:pt x="84" y="6"/>
                      </a:cubicBezTo>
                      <a:cubicBezTo>
                        <a:pt x="85" y="6"/>
                        <a:pt x="86" y="5"/>
                        <a:pt x="86" y="3"/>
                      </a:cubicBezTo>
                      <a:cubicBezTo>
                        <a:pt x="86" y="2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" name="Freeform 8"/>
                <p:cNvSpPr>
                  <a:spLocks noEditPoints="1"/>
                </p:cNvSpPr>
                <p:nvPr/>
              </p:nvSpPr>
              <p:spPr bwMode="auto">
                <a:xfrm>
                  <a:off x="3313" y="3205"/>
                  <a:ext cx="418" cy="470"/>
                </a:xfrm>
                <a:custGeom>
                  <a:avLst/>
                  <a:gdLst>
                    <a:gd name="T0" fmla="*/ 174 w 174"/>
                    <a:gd name="T1" fmla="*/ 25 h 196"/>
                    <a:gd name="T2" fmla="*/ 149 w 174"/>
                    <a:gd name="T3" fmla="*/ 0 h 196"/>
                    <a:gd name="T4" fmla="*/ 25 w 174"/>
                    <a:gd name="T5" fmla="*/ 0 h 196"/>
                    <a:gd name="T6" fmla="*/ 25 w 174"/>
                    <a:gd name="T7" fmla="*/ 0 h 196"/>
                    <a:gd name="T8" fmla="*/ 25 w 174"/>
                    <a:gd name="T9" fmla="*/ 0 h 196"/>
                    <a:gd name="T10" fmla="*/ 0 w 174"/>
                    <a:gd name="T11" fmla="*/ 25 h 196"/>
                    <a:gd name="T12" fmla="*/ 0 w 174"/>
                    <a:gd name="T13" fmla="*/ 169 h 196"/>
                    <a:gd name="T14" fmla="*/ 2 w 174"/>
                    <a:gd name="T15" fmla="*/ 174 h 196"/>
                    <a:gd name="T16" fmla="*/ 22 w 174"/>
                    <a:gd name="T17" fmla="*/ 193 h 196"/>
                    <a:gd name="T18" fmla="*/ 31 w 174"/>
                    <a:gd name="T19" fmla="*/ 193 h 196"/>
                    <a:gd name="T20" fmla="*/ 52 w 174"/>
                    <a:gd name="T21" fmla="*/ 173 h 196"/>
                    <a:gd name="T22" fmla="*/ 73 w 174"/>
                    <a:gd name="T23" fmla="*/ 194 h 196"/>
                    <a:gd name="T24" fmla="*/ 82 w 174"/>
                    <a:gd name="T25" fmla="*/ 194 h 196"/>
                    <a:gd name="T26" fmla="*/ 104 w 174"/>
                    <a:gd name="T27" fmla="*/ 173 h 196"/>
                    <a:gd name="T28" fmla="*/ 125 w 174"/>
                    <a:gd name="T29" fmla="*/ 194 h 196"/>
                    <a:gd name="T30" fmla="*/ 130 w 174"/>
                    <a:gd name="T31" fmla="*/ 196 h 196"/>
                    <a:gd name="T32" fmla="*/ 134 w 174"/>
                    <a:gd name="T33" fmla="*/ 194 h 196"/>
                    <a:gd name="T34" fmla="*/ 153 w 174"/>
                    <a:gd name="T35" fmla="*/ 175 h 196"/>
                    <a:gd name="T36" fmla="*/ 155 w 174"/>
                    <a:gd name="T37" fmla="*/ 170 h 196"/>
                    <a:gd name="T38" fmla="*/ 155 w 174"/>
                    <a:gd name="T39" fmla="*/ 49 h 196"/>
                    <a:gd name="T40" fmla="*/ 174 w 174"/>
                    <a:gd name="T41" fmla="*/ 25 h 196"/>
                    <a:gd name="T42" fmla="*/ 130 w 174"/>
                    <a:gd name="T43" fmla="*/ 180 h 196"/>
                    <a:gd name="T44" fmla="*/ 108 w 174"/>
                    <a:gd name="T45" fmla="*/ 159 h 196"/>
                    <a:gd name="T46" fmla="*/ 99 w 174"/>
                    <a:gd name="T47" fmla="*/ 159 h 196"/>
                    <a:gd name="T48" fmla="*/ 78 w 174"/>
                    <a:gd name="T49" fmla="*/ 180 h 196"/>
                    <a:gd name="T50" fmla="*/ 57 w 174"/>
                    <a:gd name="T51" fmla="*/ 159 h 196"/>
                    <a:gd name="T52" fmla="*/ 47 w 174"/>
                    <a:gd name="T53" fmla="*/ 159 h 196"/>
                    <a:gd name="T54" fmla="*/ 27 w 174"/>
                    <a:gd name="T55" fmla="*/ 179 h 196"/>
                    <a:gd name="T56" fmla="*/ 13 w 174"/>
                    <a:gd name="T57" fmla="*/ 166 h 196"/>
                    <a:gd name="T58" fmla="*/ 13 w 174"/>
                    <a:gd name="T59" fmla="*/ 25 h 196"/>
                    <a:gd name="T60" fmla="*/ 25 w 174"/>
                    <a:gd name="T61" fmla="*/ 14 h 196"/>
                    <a:gd name="T62" fmla="*/ 25 w 174"/>
                    <a:gd name="T63" fmla="*/ 14 h 196"/>
                    <a:gd name="T64" fmla="*/ 25 w 174"/>
                    <a:gd name="T65" fmla="*/ 14 h 196"/>
                    <a:gd name="T66" fmla="*/ 25 w 174"/>
                    <a:gd name="T67" fmla="*/ 14 h 196"/>
                    <a:gd name="T68" fmla="*/ 37 w 174"/>
                    <a:gd name="T69" fmla="*/ 25 h 196"/>
                    <a:gd name="T70" fmla="*/ 25 w 174"/>
                    <a:gd name="T71" fmla="*/ 36 h 196"/>
                    <a:gd name="T72" fmla="*/ 18 w 174"/>
                    <a:gd name="T73" fmla="*/ 43 h 196"/>
                    <a:gd name="T74" fmla="*/ 25 w 174"/>
                    <a:gd name="T75" fmla="*/ 50 h 196"/>
                    <a:gd name="T76" fmla="*/ 142 w 174"/>
                    <a:gd name="T77" fmla="*/ 50 h 196"/>
                    <a:gd name="T78" fmla="*/ 142 w 174"/>
                    <a:gd name="T79" fmla="*/ 168 h 196"/>
                    <a:gd name="T80" fmla="*/ 130 w 174"/>
                    <a:gd name="T81" fmla="*/ 180 h 196"/>
                    <a:gd name="T82" fmla="*/ 149 w 174"/>
                    <a:gd name="T83" fmla="*/ 36 h 196"/>
                    <a:gd name="T84" fmla="*/ 47 w 174"/>
                    <a:gd name="T85" fmla="*/ 36 h 196"/>
                    <a:gd name="T86" fmla="*/ 50 w 174"/>
                    <a:gd name="T87" fmla="*/ 25 h 196"/>
                    <a:gd name="T88" fmla="*/ 47 w 174"/>
                    <a:gd name="T89" fmla="*/ 14 h 196"/>
                    <a:gd name="T90" fmla="*/ 149 w 174"/>
                    <a:gd name="T91" fmla="*/ 14 h 196"/>
                    <a:gd name="T92" fmla="*/ 161 w 174"/>
                    <a:gd name="T93" fmla="*/ 25 h 196"/>
                    <a:gd name="T94" fmla="*/ 149 w 174"/>
                    <a:gd name="T95" fmla="*/ 36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74" h="196">
                      <a:moveTo>
                        <a:pt x="174" y="25"/>
                      </a:moveTo>
                      <a:cubicBezTo>
                        <a:pt x="174" y="11"/>
                        <a:pt x="163" y="0"/>
                        <a:pt x="149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1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5" y="196"/>
                        <a:pt x="29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6" y="196"/>
                        <a:pt x="80" y="196"/>
                        <a:pt x="82" y="194"/>
                      </a:cubicBezTo>
                      <a:cubicBezTo>
                        <a:pt x="104" y="173"/>
                        <a:pt x="104" y="173"/>
                        <a:pt x="104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30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5" y="174"/>
                        <a:pt x="155" y="172"/>
                        <a:pt x="155" y="170"/>
                      </a:cubicBezTo>
                      <a:cubicBezTo>
                        <a:pt x="155" y="49"/>
                        <a:pt x="155" y="49"/>
                        <a:pt x="155" y="49"/>
                      </a:cubicBezTo>
                      <a:cubicBezTo>
                        <a:pt x="166" y="46"/>
                        <a:pt x="174" y="36"/>
                        <a:pt x="174" y="25"/>
                      </a:cubicBezTo>
                      <a:close/>
                      <a:moveTo>
                        <a:pt x="130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6" y="157"/>
                        <a:pt x="102" y="157"/>
                        <a:pt x="99" y="159"/>
                      </a:cubicBezTo>
                      <a:cubicBezTo>
                        <a:pt x="78" y="180"/>
                        <a:pt x="78" y="180"/>
                        <a:pt x="78" y="180"/>
                      </a:cubicBezTo>
                      <a:cubicBezTo>
                        <a:pt x="57" y="159"/>
                        <a:pt x="57" y="159"/>
                        <a:pt x="57" y="159"/>
                      </a:cubicBezTo>
                      <a:cubicBezTo>
                        <a:pt x="54" y="157"/>
                        <a:pt x="50" y="157"/>
                        <a:pt x="47" y="159"/>
                      </a:cubicBezTo>
                      <a:cubicBezTo>
                        <a:pt x="27" y="179"/>
                        <a:pt x="27" y="179"/>
                        <a:pt x="27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25"/>
                        <a:pt x="13" y="25"/>
                        <a:pt x="13" y="25"/>
                      </a:cubicBezTo>
                      <a:cubicBezTo>
                        <a:pt x="13" y="19"/>
                        <a:pt x="18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32" y="14"/>
                        <a:pt x="37" y="19"/>
                        <a:pt x="37" y="25"/>
                      </a:cubicBezTo>
                      <a:cubicBezTo>
                        <a:pt x="37" y="31"/>
                        <a:pt x="32" y="36"/>
                        <a:pt x="25" y="36"/>
                      </a:cubicBezTo>
                      <a:cubicBezTo>
                        <a:pt x="21" y="36"/>
                        <a:pt x="18" y="39"/>
                        <a:pt x="18" y="43"/>
                      </a:cubicBezTo>
                      <a:cubicBezTo>
                        <a:pt x="18" y="47"/>
                        <a:pt x="21" y="50"/>
                        <a:pt x="25" y="50"/>
                      </a:cubicBezTo>
                      <a:cubicBezTo>
                        <a:pt x="142" y="50"/>
                        <a:pt x="142" y="50"/>
                        <a:pt x="142" y="50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30" y="180"/>
                      </a:lnTo>
                      <a:close/>
                      <a:moveTo>
                        <a:pt x="149" y="36"/>
                      </a:moveTo>
                      <a:cubicBezTo>
                        <a:pt x="47" y="36"/>
                        <a:pt x="47" y="36"/>
                        <a:pt x="47" y="36"/>
                      </a:cubicBezTo>
                      <a:cubicBezTo>
                        <a:pt x="49" y="33"/>
                        <a:pt x="50" y="29"/>
                        <a:pt x="50" y="25"/>
                      </a:cubicBezTo>
                      <a:cubicBezTo>
                        <a:pt x="50" y="21"/>
                        <a:pt x="49" y="17"/>
                        <a:pt x="47" y="14"/>
                      </a:cubicBezTo>
                      <a:cubicBezTo>
                        <a:pt x="149" y="14"/>
                        <a:pt x="149" y="14"/>
                        <a:pt x="149" y="14"/>
                      </a:cubicBezTo>
                      <a:cubicBezTo>
                        <a:pt x="155" y="14"/>
                        <a:pt x="161" y="19"/>
                        <a:pt x="161" y="25"/>
                      </a:cubicBezTo>
                      <a:cubicBezTo>
                        <a:pt x="161" y="31"/>
                        <a:pt x="155" y="36"/>
                        <a:pt x="149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3" name="组合 12"/>
            <p:cNvGrpSpPr/>
            <p:nvPr/>
          </p:nvGrpSpPr>
          <p:grpSpPr>
            <a:xfrm>
              <a:off x="3526104" y="2803349"/>
              <a:ext cx="1271434" cy="1271434"/>
              <a:chOff x="3621344" y="3408398"/>
              <a:chExt cx="1007417" cy="1007417"/>
            </a:xfrm>
          </p:grpSpPr>
          <p:sp>
            <p:nvSpPr>
              <p:cNvPr id="30" name="任意多边形 29"/>
              <p:cNvSpPr/>
              <p:nvPr/>
            </p:nvSpPr>
            <p:spPr>
              <a:xfrm>
                <a:off x="3621344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1" name="Group 11"/>
              <p:cNvGrpSpPr>
                <a:grpSpLocks noChangeAspect="1"/>
              </p:cNvGrpSpPr>
              <p:nvPr/>
            </p:nvGrpSpPr>
            <p:grpSpPr bwMode="auto">
              <a:xfrm>
                <a:off x="3916411" y="3654075"/>
                <a:ext cx="417282" cy="524392"/>
                <a:chOff x="2398" y="2256"/>
                <a:chExt cx="374" cy="470"/>
              </a:xfrm>
              <a:solidFill>
                <a:schemeClr val="bg1"/>
              </a:solidFill>
            </p:grpSpPr>
            <p:sp>
              <p:nvSpPr>
                <p:cNvPr id="32" name="Freeform 12"/>
                <p:cNvSpPr/>
                <p:nvPr/>
              </p:nvSpPr>
              <p:spPr bwMode="auto">
                <a:xfrm>
                  <a:off x="2478" y="2558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" name="Freeform 13"/>
                <p:cNvSpPr/>
                <p:nvPr/>
              </p:nvSpPr>
              <p:spPr bwMode="auto">
                <a:xfrm>
                  <a:off x="2478" y="2505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" name="Freeform 14"/>
                <p:cNvSpPr/>
                <p:nvPr/>
              </p:nvSpPr>
              <p:spPr bwMode="auto">
                <a:xfrm>
                  <a:off x="2478" y="2452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" name="Freeform 15"/>
                <p:cNvSpPr/>
                <p:nvPr/>
              </p:nvSpPr>
              <p:spPr bwMode="auto">
                <a:xfrm>
                  <a:off x="2478" y="2402"/>
                  <a:ext cx="101" cy="12"/>
                </a:xfrm>
                <a:custGeom>
                  <a:avLst/>
                  <a:gdLst>
                    <a:gd name="T0" fmla="*/ 2 w 42"/>
                    <a:gd name="T1" fmla="*/ 5 h 5"/>
                    <a:gd name="T2" fmla="*/ 39 w 42"/>
                    <a:gd name="T3" fmla="*/ 5 h 5"/>
                    <a:gd name="T4" fmla="*/ 42 w 42"/>
                    <a:gd name="T5" fmla="*/ 2 h 5"/>
                    <a:gd name="T6" fmla="*/ 39 w 42"/>
                    <a:gd name="T7" fmla="*/ 0 h 5"/>
                    <a:gd name="T8" fmla="*/ 2 w 42"/>
                    <a:gd name="T9" fmla="*/ 0 h 5"/>
                    <a:gd name="T10" fmla="*/ 0 w 42"/>
                    <a:gd name="T11" fmla="*/ 2 h 5"/>
                    <a:gd name="T12" fmla="*/ 2 w 42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5">
                      <a:moveTo>
                        <a:pt x="2" y="5"/>
                      </a:moveTo>
                      <a:cubicBezTo>
                        <a:pt x="39" y="5"/>
                        <a:pt x="39" y="5"/>
                        <a:pt x="39" y="5"/>
                      </a:cubicBezTo>
                      <a:cubicBezTo>
                        <a:pt x="41" y="5"/>
                        <a:pt x="42" y="4"/>
                        <a:pt x="42" y="2"/>
                      </a:cubicBezTo>
                      <a:cubicBezTo>
                        <a:pt x="42" y="1"/>
                        <a:pt x="41" y="0"/>
                        <a:pt x="39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" name="Freeform 16"/>
                <p:cNvSpPr>
                  <a:spLocks noEditPoints="1"/>
                </p:cNvSpPr>
                <p:nvPr/>
              </p:nvSpPr>
              <p:spPr bwMode="auto">
                <a:xfrm>
                  <a:off x="2398" y="2256"/>
                  <a:ext cx="374" cy="470"/>
                </a:xfrm>
                <a:custGeom>
                  <a:avLst/>
                  <a:gdLst>
                    <a:gd name="T0" fmla="*/ 153 w 155"/>
                    <a:gd name="T1" fmla="*/ 31 h 196"/>
                    <a:gd name="T2" fmla="*/ 125 w 155"/>
                    <a:gd name="T3" fmla="*/ 2 h 196"/>
                    <a:gd name="T4" fmla="*/ 120 w 155"/>
                    <a:gd name="T5" fmla="*/ 0 h 196"/>
                    <a:gd name="T6" fmla="*/ 6 w 155"/>
                    <a:gd name="T7" fmla="*/ 0 h 196"/>
                    <a:gd name="T8" fmla="*/ 0 w 155"/>
                    <a:gd name="T9" fmla="*/ 7 h 196"/>
                    <a:gd name="T10" fmla="*/ 0 w 155"/>
                    <a:gd name="T11" fmla="*/ 169 h 196"/>
                    <a:gd name="T12" fmla="*/ 2 w 155"/>
                    <a:gd name="T13" fmla="*/ 174 h 196"/>
                    <a:gd name="T14" fmla="*/ 22 w 155"/>
                    <a:gd name="T15" fmla="*/ 193 h 196"/>
                    <a:gd name="T16" fmla="*/ 31 w 155"/>
                    <a:gd name="T17" fmla="*/ 193 h 196"/>
                    <a:gd name="T18" fmla="*/ 52 w 155"/>
                    <a:gd name="T19" fmla="*/ 173 h 196"/>
                    <a:gd name="T20" fmla="*/ 73 w 155"/>
                    <a:gd name="T21" fmla="*/ 194 h 196"/>
                    <a:gd name="T22" fmla="*/ 82 w 155"/>
                    <a:gd name="T23" fmla="*/ 194 h 196"/>
                    <a:gd name="T24" fmla="*/ 103 w 155"/>
                    <a:gd name="T25" fmla="*/ 173 h 196"/>
                    <a:gd name="T26" fmla="*/ 125 w 155"/>
                    <a:gd name="T27" fmla="*/ 194 h 196"/>
                    <a:gd name="T28" fmla="*/ 129 w 155"/>
                    <a:gd name="T29" fmla="*/ 196 h 196"/>
                    <a:gd name="T30" fmla="*/ 134 w 155"/>
                    <a:gd name="T31" fmla="*/ 194 h 196"/>
                    <a:gd name="T32" fmla="*/ 153 w 155"/>
                    <a:gd name="T33" fmla="*/ 175 h 196"/>
                    <a:gd name="T34" fmla="*/ 155 w 155"/>
                    <a:gd name="T35" fmla="*/ 170 h 196"/>
                    <a:gd name="T36" fmla="*/ 155 w 155"/>
                    <a:gd name="T37" fmla="*/ 35 h 196"/>
                    <a:gd name="T38" fmla="*/ 153 w 155"/>
                    <a:gd name="T39" fmla="*/ 31 h 196"/>
                    <a:gd name="T40" fmla="*/ 129 w 155"/>
                    <a:gd name="T41" fmla="*/ 180 h 196"/>
                    <a:gd name="T42" fmla="*/ 108 w 155"/>
                    <a:gd name="T43" fmla="*/ 159 h 196"/>
                    <a:gd name="T44" fmla="*/ 99 w 155"/>
                    <a:gd name="T45" fmla="*/ 159 h 196"/>
                    <a:gd name="T46" fmla="*/ 77 w 155"/>
                    <a:gd name="T47" fmla="*/ 180 h 196"/>
                    <a:gd name="T48" fmla="*/ 56 w 155"/>
                    <a:gd name="T49" fmla="*/ 159 h 196"/>
                    <a:gd name="T50" fmla="*/ 52 w 155"/>
                    <a:gd name="T51" fmla="*/ 157 h 196"/>
                    <a:gd name="T52" fmla="*/ 47 w 155"/>
                    <a:gd name="T53" fmla="*/ 159 h 196"/>
                    <a:gd name="T54" fmla="*/ 26 w 155"/>
                    <a:gd name="T55" fmla="*/ 179 h 196"/>
                    <a:gd name="T56" fmla="*/ 13 w 155"/>
                    <a:gd name="T57" fmla="*/ 166 h 196"/>
                    <a:gd name="T58" fmla="*/ 13 w 155"/>
                    <a:gd name="T59" fmla="*/ 14 h 196"/>
                    <a:gd name="T60" fmla="*/ 116 w 155"/>
                    <a:gd name="T61" fmla="*/ 14 h 196"/>
                    <a:gd name="T62" fmla="*/ 116 w 155"/>
                    <a:gd name="T63" fmla="*/ 35 h 196"/>
                    <a:gd name="T64" fmla="*/ 120 w 155"/>
                    <a:gd name="T65" fmla="*/ 39 h 196"/>
                    <a:gd name="T66" fmla="*/ 142 w 155"/>
                    <a:gd name="T67" fmla="*/ 39 h 196"/>
                    <a:gd name="T68" fmla="*/ 142 w 155"/>
                    <a:gd name="T69" fmla="*/ 168 h 196"/>
                    <a:gd name="T70" fmla="*/ 129 w 155"/>
                    <a:gd name="T71" fmla="*/ 180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55" h="196">
                      <a:moveTo>
                        <a:pt x="153" y="31"/>
                      </a:moveTo>
                      <a:cubicBezTo>
                        <a:pt x="125" y="2"/>
                        <a:pt x="125" y="2"/>
                        <a:pt x="125" y="2"/>
                      </a:cubicBezTo>
                      <a:cubicBezTo>
                        <a:pt x="123" y="1"/>
                        <a:pt x="122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0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4" y="196"/>
                        <a:pt x="28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5" y="196"/>
                        <a:pt x="80" y="196"/>
                        <a:pt x="82" y="194"/>
                      </a:cubicBezTo>
                      <a:cubicBezTo>
                        <a:pt x="103" y="173"/>
                        <a:pt x="103" y="173"/>
                        <a:pt x="103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29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4" y="174"/>
                        <a:pt x="155" y="172"/>
                        <a:pt x="155" y="17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5" y="32"/>
                        <a:pt x="153" y="31"/>
                      </a:cubicBezTo>
                      <a:close/>
                      <a:moveTo>
                        <a:pt x="129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5" y="157"/>
                        <a:pt x="101" y="157"/>
                        <a:pt x="99" y="159"/>
                      </a:cubicBezTo>
                      <a:cubicBezTo>
                        <a:pt x="77" y="180"/>
                        <a:pt x="77" y="180"/>
                        <a:pt x="77" y="180"/>
                      </a:cubicBezTo>
                      <a:cubicBezTo>
                        <a:pt x="56" y="159"/>
                        <a:pt x="56" y="159"/>
                        <a:pt x="56" y="159"/>
                      </a:cubicBezTo>
                      <a:cubicBezTo>
                        <a:pt x="55" y="158"/>
                        <a:pt x="53" y="157"/>
                        <a:pt x="52" y="157"/>
                      </a:cubicBezTo>
                      <a:cubicBezTo>
                        <a:pt x="50" y="157"/>
                        <a:pt x="48" y="158"/>
                        <a:pt x="47" y="159"/>
                      </a:cubicBezTo>
                      <a:cubicBezTo>
                        <a:pt x="26" y="179"/>
                        <a:pt x="26" y="179"/>
                        <a:pt x="26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29" y="18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4" name="组合 13"/>
            <p:cNvGrpSpPr/>
            <p:nvPr/>
          </p:nvGrpSpPr>
          <p:grpSpPr>
            <a:xfrm>
              <a:off x="5452593" y="876860"/>
              <a:ext cx="1271434" cy="1271434"/>
              <a:chOff x="5147792" y="1881950"/>
              <a:chExt cx="1007417" cy="1007417"/>
            </a:xfrm>
          </p:grpSpPr>
          <p:sp>
            <p:nvSpPr>
              <p:cNvPr id="22" name="任意多边形 21"/>
              <p:cNvSpPr/>
              <p:nvPr/>
            </p:nvSpPr>
            <p:spPr>
              <a:xfrm>
                <a:off x="5147792" y="1881950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3" name="Group 19"/>
              <p:cNvGrpSpPr>
                <a:grpSpLocks noChangeAspect="1"/>
              </p:cNvGrpSpPr>
              <p:nvPr/>
            </p:nvGrpSpPr>
            <p:grpSpPr bwMode="auto">
              <a:xfrm>
                <a:off x="5388004" y="2104695"/>
                <a:ext cx="532201" cy="524391"/>
                <a:chOff x="3869" y="1065"/>
                <a:chExt cx="477" cy="470"/>
              </a:xfrm>
              <a:solidFill>
                <a:schemeClr val="bg1"/>
              </a:solidFill>
            </p:grpSpPr>
            <p:sp>
              <p:nvSpPr>
                <p:cNvPr id="24" name="Freeform 20"/>
                <p:cNvSpPr/>
                <p:nvPr/>
              </p:nvSpPr>
              <p:spPr bwMode="auto">
                <a:xfrm>
                  <a:off x="3936" y="1411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5"/>
                        <a:pt x="88" y="3"/>
                      </a:cubicBezTo>
                      <a:cubicBezTo>
                        <a:pt x="88" y="2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21"/>
                <p:cNvSpPr/>
                <p:nvPr/>
              </p:nvSpPr>
              <p:spPr bwMode="auto">
                <a:xfrm>
                  <a:off x="3936" y="1358"/>
                  <a:ext cx="211" cy="12"/>
                </a:xfrm>
                <a:custGeom>
                  <a:avLst/>
                  <a:gdLst>
                    <a:gd name="T0" fmla="*/ 86 w 88"/>
                    <a:gd name="T1" fmla="*/ 0 h 5"/>
                    <a:gd name="T2" fmla="*/ 3 w 88"/>
                    <a:gd name="T3" fmla="*/ 0 h 5"/>
                    <a:gd name="T4" fmla="*/ 0 w 88"/>
                    <a:gd name="T5" fmla="*/ 3 h 5"/>
                    <a:gd name="T6" fmla="*/ 3 w 88"/>
                    <a:gd name="T7" fmla="*/ 5 h 5"/>
                    <a:gd name="T8" fmla="*/ 86 w 88"/>
                    <a:gd name="T9" fmla="*/ 5 h 5"/>
                    <a:gd name="T10" fmla="*/ 88 w 88"/>
                    <a:gd name="T11" fmla="*/ 3 h 5"/>
                    <a:gd name="T12" fmla="*/ 86 w 8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5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6" y="5"/>
                        <a:pt x="86" y="5"/>
                        <a:pt x="86" y="5"/>
                      </a:cubicBezTo>
                      <a:cubicBezTo>
                        <a:pt x="87" y="5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" name="Freeform 22"/>
                <p:cNvSpPr/>
                <p:nvPr/>
              </p:nvSpPr>
              <p:spPr bwMode="auto">
                <a:xfrm>
                  <a:off x="3936" y="1303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23"/>
                <p:cNvSpPr/>
                <p:nvPr/>
              </p:nvSpPr>
              <p:spPr bwMode="auto">
                <a:xfrm>
                  <a:off x="3936" y="1250"/>
                  <a:ext cx="103" cy="14"/>
                </a:xfrm>
                <a:custGeom>
                  <a:avLst/>
                  <a:gdLst>
                    <a:gd name="T0" fmla="*/ 3 w 43"/>
                    <a:gd name="T1" fmla="*/ 6 h 6"/>
                    <a:gd name="T2" fmla="*/ 41 w 43"/>
                    <a:gd name="T3" fmla="*/ 6 h 6"/>
                    <a:gd name="T4" fmla="*/ 43 w 43"/>
                    <a:gd name="T5" fmla="*/ 3 h 6"/>
                    <a:gd name="T6" fmla="*/ 41 w 43"/>
                    <a:gd name="T7" fmla="*/ 0 h 6"/>
                    <a:gd name="T8" fmla="*/ 3 w 43"/>
                    <a:gd name="T9" fmla="*/ 0 h 6"/>
                    <a:gd name="T10" fmla="*/ 0 w 43"/>
                    <a:gd name="T11" fmla="*/ 3 h 6"/>
                    <a:gd name="T12" fmla="*/ 3 w 43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6">
                      <a:moveTo>
                        <a:pt x="3" y="6"/>
                      </a:moveTo>
                      <a:cubicBezTo>
                        <a:pt x="41" y="6"/>
                        <a:pt x="41" y="6"/>
                        <a:pt x="41" y="6"/>
                      </a:cubicBezTo>
                      <a:cubicBezTo>
                        <a:pt x="42" y="6"/>
                        <a:pt x="43" y="4"/>
                        <a:pt x="43" y="3"/>
                      </a:cubicBezTo>
                      <a:cubicBezTo>
                        <a:pt x="43" y="1"/>
                        <a:pt x="42" y="0"/>
                        <a:pt x="41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" name="Freeform 24"/>
                <p:cNvSpPr>
                  <a:spLocks noEditPoints="1"/>
                </p:cNvSpPr>
                <p:nvPr/>
              </p:nvSpPr>
              <p:spPr bwMode="auto">
                <a:xfrm>
                  <a:off x="3869" y="1065"/>
                  <a:ext cx="345" cy="470"/>
                </a:xfrm>
                <a:custGeom>
                  <a:avLst/>
                  <a:gdLst>
                    <a:gd name="T0" fmla="*/ 116 w 144"/>
                    <a:gd name="T1" fmla="*/ 2 h 196"/>
                    <a:gd name="T2" fmla="*/ 111 w 144"/>
                    <a:gd name="T3" fmla="*/ 0 h 196"/>
                    <a:gd name="T4" fmla="*/ 7 w 144"/>
                    <a:gd name="T5" fmla="*/ 0 h 196"/>
                    <a:gd name="T6" fmla="*/ 0 w 144"/>
                    <a:gd name="T7" fmla="*/ 7 h 196"/>
                    <a:gd name="T8" fmla="*/ 0 w 144"/>
                    <a:gd name="T9" fmla="*/ 189 h 196"/>
                    <a:gd name="T10" fmla="*/ 7 w 144"/>
                    <a:gd name="T11" fmla="*/ 196 h 196"/>
                    <a:gd name="T12" fmla="*/ 138 w 144"/>
                    <a:gd name="T13" fmla="*/ 196 h 196"/>
                    <a:gd name="T14" fmla="*/ 144 w 144"/>
                    <a:gd name="T15" fmla="*/ 189 h 196"/>
                    <a:gd name="T16" fmla="*/ 144 w 144"/>
                    <a:gd name="T17" fmla="*/ 33 h 196"/>
                    <a:gd name="T18" fmla="*/ 142 w 144"/>
                    <a:gd name="T19" fmla="*/ 28 h 196"/>
                    <a:gd name="T20" fmla="*/ 116 w 144"/>
                    <a:gd name="T21" fmla="*/ 2 h 196"/>
                    <a:gd name="T22" fmla="*/ 13 w 144"/>
                    <a:gd name="T23" fmla="*/ 182 h 196"/>
                    <a:gd name="T24" fmla="*/ 13 w 144"/>
                    <a:gd name="T25" fmla="*/ 13 h 196"/>
                    <a:gd name="T26" fmla="*/ 104 w 144"/>
                    <a:gd name="T27" fmla="*/ 13 h 196"/>
                    <a:gd name="T28" fmla="*/ 104 w 144"/>
                    <a:gd name="T29" fmla="*/ 36 h 196"/>
                    <a:gd name="T30" fmla="*/ 108 w 144"/>
                    <a:gd name="T31" fmla="*/ 40 h 196"/>
                    <a:gd name="T32" fmla="*/ 131 w 144"/>
                    <a:gd name="T33" fmla="*/ 40 h 196"/>
                    <a:gd name="T34" fmla="*/ 131 w 144"/>
                    <a:gd name="T35" fmla="*/ 182 h 196"/>
                    <a:gd name="T36" fmla="*/ 13 w 144"/>
                    <a:gd name="T37" fmla="*/ 182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44" h="196">
                      <a:moveTo>
                        <a:pt x="116" y="2"/>
                      </a:moveTo>
                      <a:cubicBezTo>
                        <a:pt x="115" y="1"/>
                        <a:pt x="113" y="0"/>
                        <a:pt x="111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89"/>
                        <a:pt x="0" y="189"/>
                        <a:pt x="0" y="189"/>
                      </a:cubicBezTo>
                      <a:cubicBezTo>
                        <a:pt x="0" y="193"/>
                        <a:pt x="3" y="196"/>
                        <a:pt x="7" y="196"/>
                      </a:cubicBezTo>
                      <a:cubicBezTo>
                        <a:pt x="138" y="196"/>
                        <a:pt x="138" y="196"/>
                        <a:pt x="138" y="196"/>
                      </a:cubicBezTo>
                      <a:cubicBezTo>
                        <a:pt x="141" y="196"/>
                        <a:pt x="144" y="193"/>
                        <a:pt x="144" y="189"/>
                      </a:cubicBezTo>
                      <a:cubicBezTo>
                        <a:pt x="144" y="33"/>
                        <a:pt x="144" y="33"/>
                        <a:pt x="144" y="33"/>
                      </a:cubicBezTo>
                      <a:cubicBezTo>
                        <a:pt x="144" y="31"/>
                        <a:pt x="144" y="29"/>
                        <a:pt x="142" y="28"/>
                      </a:cubicBezTo>
                      <a:lnTo>
                        <a:pt x="116" y="2"/>
                      </a:lnTo>
                      <a:close/>
                      <a:moveTo>
                        <a:pt x="13" y="182"/>
                      </a:moveTo>
                      <a:cubicBezTo>
                        <a:pt x="13" y="13"/>
                        <a:pt x="13" y="13"/>
                        <a:pt x="13" y="13"/>
                      </a:cubicBezTo>
                      <a:cubicBezTo>
                        <a:pt x="104" y="13"/>
                        <a:pt x="104" y="13"/>
                        <a:pt x="104" y="13"/>
                      </a:cubicBezTo>
                      <a:cubicBezTo>
                        <a:pt x="104" y="36"/>
                        <a:pt x="104" y="36"/>
                        <a:pt x="104" y="36"/>
                      </a:cubicBezTo>
                      <a:cubicBezTo>
                        <a:pt x="104" y="38"/>
                        <a:pt x="106" y="40"/>
                        <a:pt x="108" y="40"/>
                      </a:cubicBezTo>
                      <a:cubicBezTo>
                        <a:pt x="131" y="40"/>
                        <a:pt x="131" y="40"/>
                        <a:pt x="131" y="40"/>
                      </a:cubicBezTo>
                      <a:cubicBezTo>
                        <a:pt x="131" y="182"/>
                        <a:pt x="131" y="182"/>
                        <a:pt x="131" y="182"/>
                      </a:cubicBezTo>
                      <a:lnTo>
                        <a:pt x="13" y="18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25"/>
                <p:cNvSpPr>
                  <a:spLocks noEditPoints="1"/>
                </p:cNvSpPr>
                <p:nvPr/>
              </p:nvSpPr>
              <p:spPr bwMode="auto">
                <a:xfrm>
                  <a:off x="4252" y="1087"/>
                  <a:ext cx="94" cy="444"/>
                </a:xfrm>
                <a:custGeom>
                  <a:avLst/>
                  <a:gdLst>
                    <a:gd name="T0" fmla="*/ 35 w 39"/>
                    <a:gd name="T1" fmla="*/ 0 h 185"/>
                    <a:gd name="T2" fmla="*/ 4 w 39"/>
                    <a:gd name="T3" fmla="*/ 0 h 185"/>
                    <a:gd name="T4" fmla="*/ 0 w 39"/>
                    <a:gd name="T5" fmla="*/ 4 h 185"/>
                    <a:gd name="T6" fmla="*/ 0 w 39"/>
                    <a:gd name="T7" fmla="*/ 144 h 185"/>
                    <a:gd name="T8" fmla="*/ 0 w 39"/>
                    <a:gd name="T9" fmla="*/ 146 h 185"/>
                    <a:gd name="T10" fmla="*/ 16 w 39"/>
                    <a:gd name="T11" fmla="*/ 182 h 185"/>
                    <a:gd name="T12" fmla="*/ 20 w 39"/>
                    <a:gd name="T13" fmla="*/ 185 h 185"/>
                    <a:gd name="T14" fmla="*/ 23 w 39"/>
                    <a:gd name="T15" fmla="*/ 182 h 185"/>
                    <a:gd name="T16" fmla="*/ 39 w 39"/>
                    <a:gd name="T17" fmla="*/ 146 h 185"/>
                    <a:gd name="T18" fmla="*/ 39 w 39"/>
                    <a:gd name="T19" fmla="*/ 144 h 185"/>
                    <a:gd name="T20" fmla="*/ 39 w 39"/>
                    <a:gd name="T21" fmla="*/ 4 h 185"/>
                    <a:gd name="T22" fmla="*/ 35 w 39"/>
                    <a:gd name="T23" fmla="*/ 0 h 185"/>
                    <a:gd name="T24" fmla="*/ 31 w 39"/>
                    <a:gd name="T25" fmla="*/ 143 h 185"/>
                    <a:gd name="T26" fmla="*/ 25 w 39"/>
                    <a:gd name="T27" fmla="*/ 157 h 185"/>
                    <a:gd name="T28" fmla="*/ 14 w 39"/>
                    <a:gd name="T29" fmla="*/ 157 h 185"/>
                    <a:gd name="T30" fmla="*/ 8 w 39"/>
                    <a:gd name="T31" fmla="*/ 143 h 185"/>
                    <a:gd name="T32" fmla="*/ 8 w 39"/>
                    <a:gd name="T33" fmla="*/ 8 h 185"/>
                    <a:gd name="T34" fmla="*/ 18 w 39"/>
                    <a:gd name="T35" fmla="*/ 8 h 185"/>
                    <a:gd name="T36" fmla="*/ 18 w 39"/>
                    <a:gd name="T37" fmla="*/ 8 h 185"/>
                    <a:gd name="T38" fmla="*/ 18 w 39"/>
                    <a:gd name="T39" fmla="*/ 137 h 185"/>
                    <a:gd name="T40" fmla="*/ 21 w 39"/>
                    <a:gd name="T41" fmla="*/ 139 h 185"/>
                    <a:gd name="T42" fmla="*/ 24 w 39"/>
                    <a:gd name="T43" fmla="*/ 137 h 185"/>
                    <a:gd name="T44" fmla="*/ 24 w 39"/>
                    <a:gd name="T45" fmla="*/ 8 h 185"/>
                    <a:gd name="T46" fmla="*/ 24 w 39"/>
                    <a:gd name="T47" fmla="*/ 8 h 185"/>
                    <a:gd name="T48" fmla="*/ 31 w 39"/>
                    <a:gd name="T49" fmla="*/ 8 h 185"/>
                    <a:gd name="T50" fmla="*/ 31 w 39"/>
                    <a:gd name="T51" fmla="*/ 14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9" h="185">
                      <a:moveTo>
                        <a:pt x="35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144"/>
                        <a:pt x="0" y="144"/>
                        <a:pt x="0" y="144"/>
                      </a:cubicBezTo>
                      <a:cubicBezTo>
                        <a:pt x="0" y="145"/>
                        <a:pt x="0" y="145"/>
                        <a:pt x="0" y="146"/>
                      </a:cubicBezTo>
                      <a:cubicBezTo>
                        <a:pt x="16" y="182"/>
                        <a:pt x="16" y="182"/>
                        <a:pt x="16" y="182"/>
                      </a:cubicBezTo>
                      <a:cubicBezTo>
                        <a:pt x="17" y="184"/>
                        <a:pt x="18" y="185"/>
                        <a:pt x="20" y="185"/>
                      </a:cubicBezTo>
                      <a:cubicBezTo>
                        <a:pt x="21" y="185"/>
                        <a:pt x="23" y="184"/>
                        <a:pt x="23" y="182"/>
                      </a:cubicBezTo>
                      <a:cubicBezTo>
                        <a:pt x="39" y="146"/>
                        <a:pt x="39" y="146"/>
                        <a:pt x="39" y="146"/>
                      </a:cubicBezTo>
                      <a:cubicBezTo>
                        <a:pt x="39" y="145"/>
                        <a:pt x="39" y="145"/>
                        <a:pt x="39" y="144"/>
                      </a:cubicBezTo>
                      <a:cubicBezTo>
                        <a:pt x="39" y="4"/>
                        <a:pt x="39" y="4"/>
                        <a:pt x="39" y="4"/>
                      </a:cubicBezTo>
                      <a:cubicBezTo>
                        <a:pt x="39" y="1"/>
                        <a:pt x="37" y="0"/>
                        <a:pt x="35" y="0"/>
                      </a:cubicBezTo>
                      <a:close/>
                      <a:moveTo>
                        <a:pt x="31" y="143"/>
                      </a:moveTo>
                      <a:cubicBezTo>
                        <a:pt x="25" y="157"/>
                        <a:pt x="25" y="157"/>
                        <a:pt x="25" y="157"/>
                      </a:cubicBezTo>
                      <a:cubicBezTo>
                        <a:pt x="14" y="157"/>
                        <a:pt x="14" y="157"/>
                        <a:pt x="14" y="157"/>
                      </a:cubicBezTo>
                      <a:cubicBezTo>
                        <a:pt x="8" y="143"/>
                        <a:pt x="8" y="143"/>
                        <a:pt x="8" y="143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137"/>
                        <a:pt x="18" y="137"/>
                        <a:pt x="18" y="137"/>
                      </a:cubicBezTo>
                      <a:cubicBezTo>
                        <a:pt x="18" y="138"/>
                        <a:pt x="19" y="139"/>
                        <a:pt x="21" y="139"/>
                      </a:cubicBezTo>
                      <a:cubicBezTo>
                        <a:pt x="22" y="139"/>
                        <a:pt x="24" y="138"/>
                        <a:pt x="24" y="13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31" y="8"/>
                        <a:pt x="31" y="8"/>
                        <a:pt x="31" y="8"/>
                      </a:cubicBezTo>
                      <a:lnTo>
                        <a:pt x="31" y="14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5" name="组合 14"/>
            <p:cNvGrpSpPr/>
            <p:nvPr/>
          </p:nvGrpSpPr>
          <p:grpSpPr>
            <a:xfrm>
              <a:off x="7379080" y="2803349"/>
              <a:ext cx="1271434" cy="1271434"/>
              <a:chOff x="6674239" y="3408398"/>
              <a:chExt cx="1007417" cy="1007417"/>
            </a:xfrm>
          </p:grpSpPr>
          <p:sp>
            <p:nvSpPr>
              <p:cNvPr id="16" name="任意多边形 15"/>
              <p:cNvSpPr/>
              <p:nvPr/>
            </p:nvSpPr>
            <p:spPr>
              <a:xfrm>
                <a:off x="6674239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7" name="Group 28"/>
              <p:cNvGrpSpPr>
                <a:grpSpLocks noChangeAspect="1"/>
              </p:cNvGrpSpPr>
              <p:nvPr/>
            </p:nvGrpSpPr>
            <p:grpSpPr bwMode="auto">
              <a:xfrm>
                <a:off x="6969306" y="3649352"/>
                <a:ext cx="417282" cy="525508"/>
                <a:chOff x="4401" y="2266"/>
                <a:chExt cx="374" cy="471"/>
              </a:xfrm>
              <a:solidFill>
                <a:schemeClr val="bg1"/>
              </a:solidFill>
            </p:grpSpPr>
            <p:sp>
              <p:nvSpPr>
                <p:cNvPr id="18" name="Freeform 29"/>
                <p:cNvSpPr/>
                <p:nvPr/>
              </p:nvSpPr>
              <p:spPr bwMode="auto">
                <a:xfrm>
                  <a:off x="4538" y="2390"/>
                  <a:ext cx="85" cy="108"/>
                </a:xfrm>
                <a:custGeom>
                  <a:avLst/>
                  <a:gdLst>
                    <a:gd name="T0" fmla="*/ 0 w 35"/>
                    <a:gd name="T1" fmla="*/ 26 h 45"/>
                    <a:gd name="T2" fmla="*/ 3 w 35"/>
                    <a:gd name="T3" fmla="*/ 29 h 45"/>
                    <a:gd name="T4" fmla="*/ 3 w 35"/>
                    <a:gd name="T5" fmla="*/ 29 h 45"/>
                    <a:gd name="T6" fmla="*/ 17 w 35"/>
                    <a:gd name="T7" fmla="*/ 45 h 45"/>
                    <a:gd name="T8" fmla="*/ 32 w 35"/>
                    <a:gd name="T9" fmla="*/ 29 h 45"/>
                    <a:gd name="T10" fmla="*/ 32 w 35"/>
                    <a:gd name="T11" fmla="*/ 29 h 45"/>
                    <a:gd name="T12" fmla="*/ 35 w 35"/>
                    <a:gd name="T13" fmla="*/ 26 h 45"/>
                    <a:gd name="T14" fmla="*/ 33 w 35"/>
                    <a:gd name="T15" fmla="*/ 23 h 45"/>
                    <a:gd name="T16" fmla="*/ 34 w 35"/>
                    <a:gd name="T17" fmla="*/ 17 h 45"/>
                    <a:gd name="T18" fmla="*/ 17 w 35"/>
                    <a:gd name="T19" fmla="*/ 0 h 45"/>
                    <a:gd name="T20" fmla="*/ 1 w 35"/>
                    <a:gd name="T21" fmla="*/ 17 h 45"/>
                    <a:gd name="T22" fmla="*/ 2 w 35"/>
                    <a:gd name="T23" fmla="*/ 23 h 45"/>
                    <a:gd name="T24" fmla="*/ 0 w 35"/>
                    <a:gd name="T25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45">
                      <a:moveTo>
                        <a:pt x="0" y="26"/>
                      </a:moveTo>
                      <a:cubicBezTo>
                        <a:pt x="0" y="28"/>
                        <a:pt x="1" y="29"/>
                        <a:pt x="3" y="29"/>
                      </a:cubicBezTo>
                      <a:cubicBezTo>
                        <a:pt x="3" y="29"/>
                        <a:pt x="3" y="29"/>
                        <a:pt x="3" y="29"/>
                      </a:cubicBezTo>
                      <a:cubicBezTo>
                        <a:pt x="3" y="37"/>
                        <a:pt x="10" y="45"/>
                        <a:pt x="17" y="45"/>
                      </a:cubicBezTo>
                      <a:cubicBezTo>
                        <a:pt x="25" y="45"/>
                        <a:pt x="31" y="37"/>
                        <a:pt x="32" y="29"/>
                      </a:cubicBezTo>
                      <a:cubicBezTo>
                        <a:pt x="32" y="29"/>
                        <a:pt x="32" y="29"/>
                        <a:pt x="32" y="29"/>
                      </a:cubicBezTo>
                      <a:cubicBezTo>
                        <a:pt x="33" y="29"/>
                        <a:pt x="35" y="28"/>
                        <a:pt x="35" y="26"/>
                      </a:cubicBezTo>
                      <a:cubicBezTo>
                        <a:pt x="35" y="25"/>
                        <a:pt x="34" y="24"/>
                        <a:pt x="33" y="23"/>
                      </a:cubicBezTo>
                      <a:cubicBezTo>
                        <a:pt x="34" y="21"/>
                        <a:pt x="34" y="19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ubicBezTo>
                        <a:pt x="8" y="0"/>
                        <a:pt x="1" y="8"/>
                        <a:pt x="1" y="17"/>
                      </a:cubicBezTo>
                      <a:cubicBezTo>
                        <a:pt x="1" y="19"/>
                        <a:pt x="1" y="21"/>
                        <a:pt x="2" y="23"/>
                      </a:cubicBezTo>
                      <a:cubicBezTo>
                        <a:pt x="1" y="24"/>
                        <a:pt x="0" y="25"/>
                        <a:pt x="0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" name="Freeform 30"/>
                <p:cNvSpPr/>
                <p:nvPr/>
              </p:nvSpPr>
              <p:spPr bwMode="auto">
                <a:xfrm>
                  <a:off x="4490" y="2512"/>
                  <a:ext cx="178" cy="53"/>
                </a:xfrm>
                <a:custGeom>
                  <a:avLst/>
                  <a:gdLst>
                    <a:gd name="T0" fmla="*/ 2 w 74"/>
                    <a:gd name="T1" fmla="*/ 22 h 22"/>
                    <a:gd name="T2" fmla="*/ 73 w 74"/>
                    <a:gd name="T3" fmla="*/ 22 h 22"/>
                    <a:gd name="T4" fmla="*/ 74 w 74"/>
                    <a:gd name="T5" fmla="*/ 21 h 22"/>
                    <a:gd name="T6" fmla="*/ 74 w 74"/>
                    <a:gd name="T7" fmla="*/ 15 h 22"/>
                    <a:gd name="T8" fmla="*/ 74 w 74"/>
                    <a:gd name="T9" fmla="*/ 14 h 22"/>
                    <a:gd name="T10" fmla="*/ 50 w 74"/>
                    <a:gd name="T11" fmla="*/ 0 h 22"/>
                    <a:gd name="T12" fmla="*/ 49 w 74"/>
                    <a:gd name="T13" fmla="*/ 0 h 22"/>
                    <a:gd name="T14" fmla="*/ 48 w 74"/>
                    <a:gd name="T15" fmla="*/ 0 h 22"/>
                    <a:gd name="T16" fmla="*/ 47 w 74"/>
                    <a:gd name="T17" fmla="*/ 0 h 22"/>
                    <a:gd name="T18" fmla="*/ 37 w 74"/>
                    <a:gd name="T19" fmla="*/ 3 h 22"/>
                    <a:gd name="T20" fmla="*/ 27 w 74"/>
                    <a:gd name="T21" fmla="*/ 0 h 22"/>
                    <a:gd name="T22" fmla="*/ 26 w 74"/>
                    <a:gd name="T23" fmla="*/ 0 h 22"/>
                    <a:gd name="T24" fmla="*/ 26 w 74"/>
                    <a:gd name="T25" fmla="*/ 0 h 22"/>
                    <a:gd name="T26" fmla="*/ 25 w 74"/>
                    <a:gd name="T27" fmla="*/ 0 h 22"/>
                    <a:gd name="T28" fmla="*/ 1 w 74"/>
                    <a:gd name="T29" fmla="*/ 14 h 22"/>
                    <a:gd name="T30" fmla="*/ 0 w 74"/>
                    <a:gd name="T31" fmla="*/ 15 h 22"/>
                    <a:gd name="T32" fmla="*/ 0 w 74"/>
                    <a:gd name="T33" fmla="*/ 21 h 22"/>
                    <a:gd name="T34" fmla="*/ 2 w 74"/>
                    <a:gd name="T3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4" h="22">
                      <a:moveTo>
                        <a:pt x="2" y="22"/>
                      </a:moveTo>
                      <a:cubicBezTo>
                        <a:pt x="73" y="22"/>
                        <a:pt x="73" y="22"/>
                        <a:pt x="73" y="22"/>
                      </a:cubicBezTo>
                      <a:cubicBezTo>
                        <a:pt x="73" y="22"/>
                        <a:pt x="74" y="21"/>
                        <a:pt x="74" y="21"/>
                      </a:cubicBezTo>
                      <a:cubicBezTo>
                        <a:pt x="74" y="15"/>
                        <a:pt x="74" y="15"/>
                        <a:pt x="74" y="15"/>
                      </a:cubicBezTo>
                      <a:cubicBezTo>
                        <a:pt x="74" y="15"/>
                        <a:pt x="74" y="14"/>
                        <a:pt x="74" y="14"/>
                      </a:cubicBezTo>
                      <a:cubicBezTo>
                        <a:pt x="67" y="7"/>
                        <a:pt x="59" y="3"/>
                        <a:pt x="50" y="0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48" y="0"/>
                        <a:pt x="48" y="0"/>
                        <a:pt x="47" y="0"/>
                      </a:cubicBezTo>
                      <a:cubicBezTo>
                        <a:pt x="45" y="2"/>
                        <a:pt x="41" y="3"/>
                        <a:pt x="37" y="3"/>
                      </a:cubicBezTo>
                      <a:cubicBezTo>
                        <a:pt x="34" y="3"/>
                        <a:pt x="30" y="2"/>
                        <a:pt x="27" y="0"/>
                      </a:cubicBezTo>
                      <a:cubicBezTo>
                        <a:pt x="27" y="0"/>
                        <a:pt x="27" y="0"/>
                        <a:pt x="26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cubicBezTo>
                        <a:pt x="26" y="0"/>
                        <a:pt x="26" y="0"/>
                        <a:pt x="25" y="0"/>
                      </a:cubicBezTo>
                      <a:cubicBezTo>
                        <a:pt x="16" y="2"/>
                        <a:pt x="8" y="7"/>
                        <a:pt x="1" y="14"/>
                      </a:cubicBezTo>
                      <a:cubicBezTo>
                        <a:pt x="1" y="14"/>
                        <a:pt x="0" y="15"/>
                        <a:pt x="0" y="1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" y="22"/>
                        <a:pt x="2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" name="Freeform 31"/>
                <p:cNvSpPr/>
                <p:nvPr/>
              </p:nvSpPr>
              <p:spPr bwMode="auto">
                <a:xfrm>
                  <a:off x="4476" y="2613"/>
                  <a:ext cx="207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" name="Freeform 32"/>
                <p:cNvSpPr>
                  <a:spLocks noEditPoints="1"/>
                </p:cNvSpPr>
                <p:nvPr/>
              </p:nvSpPr>
              <p:spPr bwMode="auto">
                <a:xfrm>
                  <a:off x="4401" y="2266"/>
                  <a:ext cx="374" cy="471"/>
                </a:xfrm>
                <a:custGeom>
                  <a:avLst/>
                  <a:gdLst>
                    <a:gd name="T0" fmla="*/ 153 w 155"/>
                    <a:gd name="T1" fmla="*/ 31 h 197"/>
                    <a:gd name="T2" fmla="*/ 124 w 155"/>
                    <a:gd name="T3" fmla="*/ 2 h 197"/>
                    <a:gd name="T4" fmla="*/ 120 w 155"/>
                    <a:gd name="T5" fmla="*/ 0 h 197"/>
                    <a:gd name="T6" fmla="*/ 6 w 155"/>
                    <a:gd name="T7" fmla="*/ 0 h 197"/>
                    <a:gd name="T8" fmla="*/ 0 w 155"/>
                    <a:gd name="T9" fmla="*/ 7 h 197"/>
                    <a:gd name="T10" fmla="*/ 0 w 155"/>
                    <a:gd name="T11" fmla="*/ 190 h 197"/>
                    <a:gd name="T12" fmla="*/ 6 w 155"/>
                    <a:gd name="T13" fmla="*/ 197 h 197"/>
                    <a:gd name="T14" fmla="*/ 148 w 155"/>
                    <a:gd name="T15" fmla="*/ 197 h 197"/>
                    <a:gd name="T16" fmla="*/ 155 w 155"/>
                    <a:gd name="T17" fmla="*/ 190 h 197"/>
                    <a:gd name="T18" fmla="*/ 155 w 155"/>
                    <a:gd name="T19" fmla="*/ 35 h 197"/>
                    <a:gd name="T20" fmla="*/ 153 w 155"/>
                    <a:gd name="T21" fmla="*/ 31 h 197"/>
                    <a:gd name="T22" fmla="*/ 13 w 155"/>
                    <a:gd name="T23" fmla="*/ 183 h 197"/>
                    <a:gd name="T24" fmla="*/ 13 w 155"/>
                    <a:gd name="T25" fmla="*/ 14 h 197"/>
                    <a:gd name="T26" fmla="*/ 116 w 155"/>
                    <a:gd name="T27" fmla="*/ 14 h 197"/>
                    <a:gd name="T28" fmla="*/ 116 w 155"/>
                    <a:gd name="T29" fmla="*/ 35 h 197"/>
                    <a:gd name="T30" fmla="*/ 120 w 155"/>
                    <a:gd name="T31" fmla="*/ 39 h 197"/>
                    <a:gd name="T32" fmla="*/ 142 w 155"/>
                    <a:gd name="T33" fmla="*/ 39 h 197"/>
                    <a:gd name="T34" fmla="*/ 142 w 155"/>
                    <a:gd name="T35" fmla="*/ 183 h 197"/>
                    <a:gd name="T36" fmla="*/ 13 w 155"/>
                    <a:gd name="T37" fmla="*/ 183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55" h="197">
                      <a:moveTo>
                        <a:pt x="153" y="31"/>
                      </a:moveTo>
                      <a:cubicBezTo>
                        <a:pt x="124" y="2"/>
                        <a:pt x="124" y="2"/>
                        <a:pt x="124" y="2"/>
                      </a:cubicBezTo>
                      <a:cubicBezTo>
                        <a:pt x="123" y="1"/>
                        <a:pt x="121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4"/>
                        <a:pt x="3" y="197"/>
                        <a:pt x="6" y="197"/>
                      </a:cubicBezTo>
                      <a:cubicBezTo>
                        <a:pt x="148" y="197"/>
                        <a:pt x="148" y="197"/>
                        <a:pt x="148" y="197"/>
                      </a:cubicBezTo>
                      <a:cubicBezTo>
                        <a:pt x="152" y="197"/>
                        <a:pt x="155" y="194"/>
                        <a:pt x="155" y="19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4" y="32"/>
                        <a:pt x="153" y="31"/>
                      </a:cubicBezTo>
                      <a:close/>
                      <a:moveTo>
                        <a:pt x="13" y="183"/>
                      </a:move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83"/>
                        <a:pt x="142" y="183"/>
                        <a:pt x="142" y="183"/>
                      </a:cubicBezTo>
                      <a:lnTo>
                        <a:pt x="13" y="1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48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5" name="矩形 46"/>
          <p:cNvSpPr>
            <a:spLocks noChangeArrowheads="1"/>
          </p:cNvSpPr>
          <p:nvPr/>
        </p:nvSpPr>
        <p:spPr bwMode="auto">
          <a:xfrm>
            <a:off x="476188" y="177842"/>
            <a:ext cx="79248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l">
              <a:buNone/>
            </a:pPr>
            <a:r>
              <a:rPr lang="zh-CN" altLang="en-US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舵机</a:t>
            </a:r>
            <a:endParaRPr lang="zh-CN" altLang="en-US" sz="2400" b="1" dirty="0" smtClean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309775" y="1319477"/>
            <a:ext cx="4190162" cy="3170876"/>
            <a:chOff x="5919600" y="1302949"/>
            <a:chExt cx="5586883" cy="4227835"/>
          </a:xfrm>
        </p:grpSpPr>
        <p:sp>
          <p:nvSpPr>
            <p:cNvPr id="43" name="圆角矩形 42"/>
            <p:cNvSpPr/>
            <p:nvPr>
              <p:custDataLst>
                <p:tags r:id="rId1"/>
              </p:custDataLst>
            </p:nvPr>
          </p:nvSpPr>
          <p:spPr>
            <a:xfrm>
              <a:off x="5919600" y="1480749"/>
              <a:ext cx="5586883" cy="4050035"/>
            </a:xfrm>
            <a:prstGeom prst="roundRect">
              <a:avLst>
                <a:gd name="adj" fmla="val 561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文本框 31"/>
            <p:cNvSpPr txBox="1"/>
            <p:nvPr>
              <p:custDataLst>
                <p:tags r:id="rId2"/>
              </p:custDataLst>
            </p:nvPr>
          </p:nvSpPr>
          <p:spPr>
            <a:xfrm>
              <a:off x="6353093" y="1302949"/>
              <a:ext cx="5053754" cy="401489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indent="342900">
                <a:lnSpc>
                  <a:spcPct val="200000"/>
                </a:lnSpc>
              </a:pPr>
              <a:r>
                <a:rPr lang="zh-CN" alt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DF15RSMG </a:t>
              </a:r>
              <a:endPara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342900">
                <a:lnSpc>
                  <a:spcPct val="20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DF15RMG是DFRobot目前为止最为强大的舵机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之一，具有扭矩大、旋转角度大、通讯速度快、主频高的特点，堵转扭矩可达19kg。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342900">
                <a:lnSpc>
                  <a:spcPct val="20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此外，DF15RMG是一种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360度舵机，由可变宽度的脉冲(PWM信号)来进行控制 ，可以根据不同的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PWM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信号修改速度、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转向，并计算时间来控制舵机的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转动与停止。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00" name="图片 99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045325" y="117475"/>
            <a:ext cx="1737360" cy="12401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 flipV="1">
            <a:off x="-219710" y="1243330"/>
            <a:ext cx="1654810" cy="881380"/>
          </a:xfrm>
          <a:prstGeom prst="rect">
            <a:avLst/>
          </a:prstGeom>
        </p:spPr>
      </p:pic>
      <p:sp>
        <p:nvSpPr>
          <p:cNvPr id="48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5" name="矩形 46"/>
          <p:cNvSpPr>
            <a:spLocks noChangeArrowheads="1"/>
          </p:cNvSpPr>
          <p:nvPr/>
        </p:nvSpPr>
        <p:spPr bwMode="auto">
          <a:xfrm>
            <a:off x="468568" y="178477"/>
            <a:ext cx="247904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l">
              <a:buNone/>
            </a:pPr>
            <a:r>
              <a:rPr lang="zh-CN" altLang="en-US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传感器</a:t>
            </a:r>
            <a:r>
              <a:rPr lang="en-US" altLang="zh-CN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+</a:t>
            </a:r>
            <a:r>
              <a:rPr lang="en-US" altLang="zh-CN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esp8266</a:t>
            </a:r>
            <a:endParaRPr lang="en-US" altLang="zh-CN" sz="2400" b="1" dirty="0" smtClean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3354456" y="1459824"/>
            <a:ext cx="2460709" cy="2440054"/>
            <a:chOff x="3761090" y="2633101"/>
            <a:chExt cx="1787040" cy="1772040"/>
          </a:xfrm>
        </p:grpSpPr>
        <p:cxnSp>
          <p:nvCxnSpPr>
            <p:cNvPr id="67" name="直接连接符 66"/>
            <p:cNvCxnSpPr/>
            <p:nvPr/>
          </p:nvCxnSpPr>
          <p:spPr>
            <a:xfrm flipH="1">
              <a:off x="3905250" y="2633101"/>
              <a:ext cx="745807" cy="24924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H="1">
              <a:off x="4712971" y="3886200"/>
              <a:ext cx="598169" cy="283921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H="1">
              <a:off x="3985260" y="3596640"/>
              <a:ext cx="670560" cy="23622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H="1">
              <a:off x="4652011" y="2918460"/>
              <a:ext cx="666749" cy="291541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H="1" flipV="1">
              <a:off x="4015740" y="3893820"/>
              <a:ext cx="579120" cy="25908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H="1" flipV="1">
              <a:off x="4641585" y="3589802"/>
              <a:ext cx="707655" cy="250678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H="1" flipV="1">
              <a:off x="4672065" y="2637302"/>
              <a:ext cx="707655" cy="250678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H="1" flipV="1">
              <a:off x="3970020" y="2903220"/>
              <a:ext cx="640080" cy="28956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3927476" y="2917825"/>
              <a:ext cx="3174" cy="955675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5400676" y="2917825"/>
              <a:ext cx="3174" cy="955675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4660901" y="2705100"/>
              <a:ext cx="0" cy="147320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5224130" y="37490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5224130" y="27203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3761090" y="3767487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>
              <a:off x="3761090" y="27203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>
              <a:off x="3768135" y="3772349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>
              <a:off x="4494456" y="307086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>
              <a:off x="4494456" y="409194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083716" y="1217020"/>
            <a:ext cx="2010317" cy="1319847"/>
            <a:chOff x="390154" y="1526097"/>
            <a:chExt cx="2680423" cy="1759795"/>
          </a:xfrm>
        </p:grpSpPr>
        <p:sp>
          <p:nvSpPr>
            <p:cNvPr id="86" name="文本框 105"/>
            <p:cNvSpPr txBox="1"/>
            <p:nvPr/>
          </p:nvSpPr>
          <p:spPr>
            <a:xfrm>
              <a:off x="390155" y="1526097"/>
              <a:ext cx="2680422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 </a:t>
              </a:r>
              <a:r>
                <a:rPr lang="zh-CN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人体红外</a:t>
              </a:r>
              <a:r>
                <a:rPr lang="zh-CN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传感器</a:t>
              </a:r>
              <a:endPara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7" name="文本框 106"/>
            <p:cNvSpPr txBox="1"/>
            <p:nvPr/>
          </p:nvSpPr>
          <p:spPr>
            <a:xfrm>
              <a:off x="390154" y="1885506"/>
              <a:ext cx="2680423" cy="140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当探头接收到的热释电红外信号超过探头内部的触发阈值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触发输出端的高电平输出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99717" y="1203218"/>
            <a:ext cx="2010317" cy="854224"/>
            <a:chOff x="6093451" y="1507694"/>
            <a:chExt cx="2680423" cy="1138965"/>
          </a:xfrm>
        </p:grpSpPr>
        <p:sp>
          <p:nvSpPr>
            <p:cNvPr id="89" name="文本框 107"/>
            <p:cNvSpPr txBox="1"/>
            <p:nvPr/>
          </p:nvSpPr>
          <p:spPr>
            <a:xfrm>
              <a:off x="6093452" y="1507694"/>
              <a:ext cx="2680422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 </a:t>
              </a:r>
              <a:r>
                <a:rPr lang="zh-CN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碰撞</a:t>
              </a:r>
              <a:r>
                <a:rPr lang="zh-CN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传感器</a:t>
              </a:r>
              <a:endPara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0" name="文本框 108"/>
            <p:cNvSpPr txBox="1"/>
            <p:nvPr/>
          </p:nvSpPr>
          <p:spPr>
            <a:xfrm>
              <a:off x="6093451" y="1885506"/>
              <a:ext cx="2680423" cy="7611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监测到碰撞由低电平转变为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高电平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1688871" y="3459037"/>
            <a:ext cx="2109769" cy="1978510"/>
            <a:chOff x="390154" y="1556241"/>
            <a:chExt cx="2813025" cy="2638012"/>
          </a:xfrm>
        </p:grpSpPr>
        <p:sp>
          <p:nvSpPr>
            <p:cNvPr id="92" name="文本框 112"/>
            <p:cNvSpPr txBox="1"/>
            <p:nvPr/>
          </p:nvSpPr>
          <p:spPr>
            <a:xfrm>
              <a:off x="390154" y="1556241"/>
              <a:ext cx="2813025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 </a:t>
              </a:r>
              <a:r>
                <a: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EPS8266</a:t>
              </a:r>
              <a:endPara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3" name="文本框 113"/>
            <p:cNvSpPr txBox="1"/>
            <p:nvPr/>
          </p:nvSpPr>
          <p:spPr>
            <a:xfrm>
              <a:off x="397774" y="1834594"/>
              <a:ext cx="2680422" cy="2359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 高度集成：ESP8266集成了TCP/IP协议栈，可以直接连接到WIFI网络，无需额外的外部芯片。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 低功耗：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 易于编程4. 低成本：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3" name="图片 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1945" y="840740"/>
            <a:ext cx="974725" cy="1392555"/>
          </a:xfrm>
          <a:prstGeom prst="rect">
            <a:avLst/>
          </a:prstGeom>
        </p:spPr>
      </p:pic>
      <p:sp>
        <p:nvSpPr>
          <p:cNvPr id="44" name="椭圆 43"/>
          <p:cNvSpPr>
            <a:spLocks noChangeAspect="1"/>
          </p:cNvSpPr>
          <p:nvPr/>
        </p:nvSpPr>
        <p:spPr>
          <a:xfrm>
            <a:off x="4348231" y="3459360"/>
            <a:ext cx="446140" cy="4461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>
            <a:off x="4364282" y="1244190"/>
            <a:ext cx="431268" cy="43126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>
            <a:off x="5377107" y="3004410"/>
            <a:ext cx="431268" cy="43126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9" name="图片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965" y="2996565"/>
            <a:ext cx="1974850" cy="17284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6" name="文本框 1"/>
          <p:cNvSpPr txBox="1"/>
          <p:nvPr/>
        </p:nvSpPr>
        <p:spPr>
          <a:xfrm>
            <a:off x="2796809" y="1334898"/>
            <a:ext cx="946413" cy="3924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071F65"/>
                </a:solidFill>
                <a:latin typeface="+mj-ea"/>
                <a:ea typeface="+mj-ea"/>
              </a:rPr>
              <a:t>过渡页</a:t>
            </a:r>
            <a:endParaRPr lang="zh-CN" altLang="en-US" sz="2100" dirty="0">
              <a:solidFill>
                <a:srgbClr val="071F65"/>
              </a:solidFill>
              <a:latin typeface="+mj-ea"/>
              <a:ea typeface="+mj-ea"/>
            </a:endParaRPr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</a:rPr>
              <a:t>Part</a:t>
            </a:r>
            <a:r>
              <a:rPr lang="en-US" altLang="zh-CN" sz="5400" b="1" dirty="0" smtClean="0">
                <a:solidFill>
                  <a:schemeClr val="bg1"/>
                </a:solidFill>
              </a:rPr>
              <a:t>3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2908489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</a:rPr>
              <a:t>关键技术难点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6" grpId="0"/>
      <p:bldP spid="27" grpId="0"/>
      <p:bldP spid="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1978345" y="1190801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731645" y="2517561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978345" y="3733008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1198540" y="1842145"/>
            <a:ext cx="666390" cy="395669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364018" y="2894210"/>
            <a:ext cx="119742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171514" y="3542657"/>
            <a:ext cx="720442" cy="38036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3009417" y="1081739"/>
            <a:ext cx="4566499" cy="594268"/>
            <a:chOff x="4012556" y="1375083"/>
            <a:chExt cx="5516462" cy="792358"/>
          </a:xfrm>
        </p:grpSpPr>
        <p:sp>
          <p:nvSpPr>
            <p:cNvPr id="12" name="矩形 11"/>
            <p:cNvSpPr/>
            <p:nvPr/>
          </p:nvSpPr>
          <p:spPr>
            <a:xfrm>
              <a:off x="4012556" y="1726327"/>
              <a:ext cx="5516462" cy="4411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交换的数据以字符串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显示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文本框 42"/>
            <p:cNvSpPr txBox="1"/>
            <p:nvPr/>
          </p:nvSpPr>
          <p:spPr>
            <a:xfrm>
              <a:off x="4012556" y="1375083"/>
              <a:ext cx="3749576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 </a:t>
              </a: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通过</a:t>
              </a:r>
              <a:r>
                <a:rPr lang="en-US" altLang="zh-CN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TX RX </a:t>
              </a: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串口</a:t>
              </a: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通信</a:t>
              </a:r>
              <a:endPara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655150" y="2383488"/>
            <a:ext cx="4566499" cy="853347"/>
            <a:chOff x="4873534" y="3087553"/>
            <a:chExt cx="5516462" cy="1137795"/>
          </a:xfrm>
        </p:grpSpPr>
        <p:sp>
          <p:nvSpPr>
            <p:cNvPr id="14" name="矩形 13"/>
            <p:cNvSpPr/>
            <p:nvPr/>
          </p:nvSpPr>
          <p:spPr>
            <a:xfrm>
              <a:off x="4873534" y="3464195"/>
              <a:ext cx="5516462" cy="7611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先将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ESP8266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连接宿舍网的程序烧录用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CH340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烧录至芯片中，在程序中，实时监控串口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消息。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文本框 44"/>
            <p:cNvSpPr txBox="1"/>
            <p:nvPr/>
          </p:nvSpPr>
          <p:spPr>
            <a:xfrm>
              <a:off x="4873534" y="3087553"/>
              <a:ext cx="2374014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B ESP8266</a:t>
              </a: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的</a:t>
              </a:r>
              <a:r>
                <a:rPr lang="en-US" altLang="zh-CN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wifi</a:t>
              </a: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连接</a:t>
              </a:r>
              <a:endPara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009417" y="3631143"/>
            <a:ext cx="4566499" cy="596808"/>
            <a:chOff x="4012556" y="5002204"/>
            <a:chExt cx="5516462" cy="795745"/>
          </a:xfrm>
        </p:grpSpPr>
        <p:sp>
          <p:nvSpPr>
            <p:cNvPr id="16" name="矩形 15"/>
            <p:cNvSpPr/>
            <p:nvPr/>
          </p:nvSpPr>
          <p:spPr>
            <a:xfrm>
              <a:off x="4012556" y="5356835"/>
              <a:ext cx="5516462" cy="4411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通过串口实时读取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esp8266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的工作状态，并发送自己的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工作状态。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文本框 46"/>
            <p:cNvSpPr txBox="1"/>
            <p:nvPr/>
          </p:nvSpPr>
          <p:spPr>
            <a:xfrm>
              <a:off x="4012556" y="5002204"/>
              <a:ext cx="2374014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 arduino</a:t>
              </a: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的串口</a:t>
              </a: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通信</a:t>
              </a:r>
              <a:endPara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1" cstate="screen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48604"/>
          <a:stretch>
            <a:fillRect/>
          </a:stretch>
        </p:blipFill>
        <p:spPr>
          <a:xfrm>
            <a:off x="0" y="1618550"/>
            <a:ext cx="1217495" cy="2368933"/>
          </a:xfrm>
          <a:prstGeom prst="rect">
            <a:avLst/>
          </a:prstGeom>
        </p:spPr>
      </p:pic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476188" y="177842"/>
            <a:ext cx="372364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arduino</a:t>
            </a: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与</a:t>
            </a:r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esp8266</a:t>
            </a: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的</a:t>
            </a: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通信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22" grpId="0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6" name="文本框 1"/>
          <p:cNvSpPr txBox="1"/>
          <p:nvPr/>
        </p:nvSpPr>
        <p:spPr>
          <a:xfrm>
            <a:off x="2796809" y="1334898"/>
            <a:ext cx="946413" cy="3924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071F65"/>
                </a:solidFill>
                <a:latin typeface="+mj-ea"/>
                <a:ea typeface="+mj-ea"/>
              </a:rPr>
              <a:t>过渡页</a:t>
            </a:r>
            <a:endParaRPr lang="zh-CN" altLang="en-US" sz="2100" dirty="0">
              <a:solidFill>
                <a:srgbClr val="071F65"/>
              </a:solidFill>
              <a:latin typeface="+mj-ea"/>
              <a:ea typeface="+mj-ea"/>
            </a:endParaRPr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</a:rPr>
              <a:t>Part</a:t>
            </a:r>
            <a:r>
              <a:rPr lang="en-US" altLang="zh-CN" sz="5400" b="1" dirty="0" smtClean="0">
                <a:solidFill>
                  <a:schemeClr val="bg1"/>
                </a:solidFill>
              </a:rPr>
              <a:t>4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2884170" cy="622300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</a:rPr>
              <a:t>成果</a:t>
            </a:r>
            <a:r>
              <a:rPr lang="zh-CN" altLang="en-US" sz="3600" b="1" dirty="0" smtClean="0">
                <a:solidFill>
                  <a:schemeClr val="bg1"/>
                </a:solidFill>
              </a:rPr>
              <a:t>展示视频</a:t>
            </a:r>
            <a:endParaRPr lang="zh-CN" altLang="en-US" sz="36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6" grpId="0"/>
      <p:bldP spid="27" grpId="0"/>
      <p:bldP spid="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智能门锁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503170" y="0"/>
            <a:ext cx="3857625" cy="5143500"/>
          </a:xfrm>
          <a:prstGeom prst="rect">
            <a:avLst/>
          </a:prstGeom>
        </p:spPr>
      </p:pic>
      <p:sp>
        <p:nvSpPr>
          <p:cNvPr id="82" name="矩形 81"/>
          <p:cNvSpPr>
            <a:spLocks noChangeArrowheads="1"/>
          </p:cNvSpPr>
          <p:nvPr/>
        </p:nvSpPr>
        <p:spPr bwMode="auto">
          <a:xfrm>
            <a:off x="476188" y="177842"/>
            <a:ext cx="262509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智能</a:t>
            </a:r>
            <a:r>
              <a:rPr lang="zh-CN" altLang="en-US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门锁展示视频</a:t>
            </a:r>
            <a:endParaRPr lang="zh-CN" altLang="en-US" sz="2400" b="1" dirty="0" smtClean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83" name="等腰三角形 8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3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82" grpId="0"/>
      <p:bldP spid="8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智能厕所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177800"/>
            <a:ext cx="9144000" cy="5139055"/>
          </a:xfrm>
          <a:prstGeom prst="rect">
            <a:avLst/>
          </a:prstGeom>
        </p:spPr>
      </p:pic>
      <p:sp>
        <p:nvSpPr>
          <p:cNvPr id="82" name="矩形 81"/>
          <p:cNvSpPr>
            <a:spLocks noChangeArrowheads="1"/>
          </p:cNvSpPr>
          <p:nvPr/>
        </p:nvSpPr>
        <p:spPr bwMode="auto">
          <a:xfrm>
            <a:off x="476188" y="177842"/>
            <a:ext cx="262509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智能厕所展示视频</a:t>
            </a:r>
            <a:endParaRPr lang="zh-CN" altLang="en-US" sz="2400" b="1" dirty="0" smtClean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83" name="等腰三角形 8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3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82" grpId="0"/>
      <p:bldP spid="83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013" y="-344203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6" name="文本框 1"/>
          <p:cNvSpPr txBox="1"/>
          <p:nvPr/>
        </p:nvSpPr>
        <p:spPr>
          <a:xfrm>
            <a:off x="2796809" y="1334898"/>
            <a:ext cx="946413" cy="3924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071F65"/>
                </a:solidFill>
                <a:latin typeface="+mj-ea"/>
                <a:ea typeface="+mj-ea"/>
              </a:rPr>
              <a:t>过渡页</a:t>
            </a:r>
            <a:endParaRPr lang="zh-CN" altLang="en-US" sz="2100" dirty="0">
              <a:solidFill>
                <a:srgbClr val="071F65"/>
              </a:solidFill>
              <a:latin typeface="+mj-ea"/>
              <a:ea typeface="+mj-ea"/>
            </a:endParaRPr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5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2446824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</a:rPr>
              <a:t>建议与总结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  <p:bldP spid="37" grpId="0" animBg="1"/>
      <p:bldP spid="26" grpId="0"/>
      <p:bldP spid="27" grpId="0"/>
      <p:bldP spid="2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研究总结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20" name="等腰三角形 19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21" name="Freeform 5"/>
          <p:cNvSpPr/>
          <p:nvPr/>
        </p:nvSpPr>
        <p:spPr bwMode="auto">
          <a:xfrm>
            <a:off x="1156410" y="2033229"/>
            <a:ext cx="1679368" cy="151413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1541751" y="2359410"/>
            <a:ext cx="908686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b="1" dirty="0"/>
              <a:t>项目总结</a:t>
            </a:r>
            <a:endParaRPr lang="zh-CN" altLang="en-US" sz="2800" b="1" dirty="0"/>
          </a:p>
        </p:txBody>
      </p:sp>
      <p:sp>
        <p:nvSpPr>
          <p:cNvPr id="23" name="圆角矩形 22"/>
          <p:cNvSpPr/>
          <p:nvPr/>
        </p:nvSpPr>
        <p:spPr>
          <a:xfrm>
            <a:off x="3559080" y="1462699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5"/>
          <p:cNvSpPr/>
          <p:nvPr/>
        </p:nvSpPr>
        <p:spPr bwMode="auto">
          <a:xfrm>
            <a:off x="2913464" y="1666788"/>
            <a:ext cx="547516" cy="2247018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3559080" y="2197093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3559080" y="2931487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3559080" y="3665880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3877592" y="2339579"/>
            <a:ext cx="3456384" cy="166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200" dirty="0">
                <a:solidFill>
                  <a:schemeClr val="bg1"/>
                </a:solidFill>
              </a:rPr>
              <a:t>能够在现实中处理开门、感应等</a:t>
            </a:r>
            <a:r>
              <a:rPr lang="zh-CN" altLang="en-US" sz="1200" dirty="0">
                <a:solidFill>
                  <a:schemeClr val="bg1"/>
                </a:solidFill>
              </a:rPr>
              <a:t>动作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877592" y="3073973"/>
            <a:ext cx="3456384" cy="166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200" dirty="0">
                <a:solidFill>
                  <a:schemeClr val="bg1"/>
                </a:solidFill>
              </a:rPr>
              <a:t>使用</a:t>
            </a:r>
            <a:r>
              <a:rPr lang="en-US" altLang="zh-CN" sz="1200" dirty="0">
                <a:solidFill>
                  <a:schemeClr val="bg1"/>
                </a:solidFill>
              </a:rPr>
              <a:t>Blinker</a:t>
            </a:r>
            <a:r>
              <a:rPr lang="zh-CN" altLang="en-US" sz="1200" dirty="0">
                <a:solidFill>
                  <a:schemeClr val="bg1"/>
                </a:solidFill>
              </a:rPr>
              <a:t>形成智能宿舍物联网，进行远程</a:t>
            </a:r>
            <a:r>
              <a:rPr lang="zh-CN" altLang="en-US" sz="1200" dirty="0">
                <a:solidFill>
                  <a:schemeClr val="bg1"/>
                </a:solidFill>
              </a:rPr>
              <a:t>操控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877592" y="3808366"/>
            <a:ext cx="3456384" cy="166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200" dirty="0">
                <a:solidFill>
                  <a:schemeClr val="bg1"/>
                </a:solidFill>
              </a:rPr>
              <a:t>构建了完整的嵌入式开发</a:t>
            </a:r>
            <a:r>
              <a:rPr lang="zh-CN" altLang="en-US" sz="1200" dirty="0">
                <a:solidFill>
                  <a:schemeClr val="bg1"/>
                </a:solidFill>
              </a:rPr>
              <a:t>流程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" name="TextBox 28"/>
          <p:cNvSpPr txBox="1"/>
          <p:nvPr/>
        </p:nvSpPr>
        <p:spPr>
          <a:xfrm>
            <a:off x="3877592" y="1604884"/>
            <a:ext cx="3456384" cy="166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200" dirty="0">
                <a:solidFill>
                  <a:schemeClr val="bg1"/>
                </a:solidFill>
              </a:rPr>
              <a:t>完成指纹模块、舵机、传感器的</a:t>
            </a:r>
            <a:r>
              <a:rPr lang="zh-CN" altLang="en-US" sz="1200" dirty="0">
                <a:solidFill>
                  <a:schemeClr val="bg1"/>
                </a:solidFill>
              </a:rPr>
              <a:t>开发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animBg="1"/>
      <p:bldP spid="21" grpId="0" animBg="1"/>
      <p:bldP spid="22" grpId="0"/>
      <p:bldP spid="23" grpId="0" bldLvl="0" animBg="1"/>
      <p:bldP spid="24" grpId="0" animBg="1"/>
      <p:bldP spid="25" grpId="0" animBg="1"/>
      <p:bldP spid="26" grpId="0" animBg="1"/>
      <p:bldP spid="27" grpId="0" animBg="1"/>
      <p:bldP spid="29" grpId="0"/>
      <p:bldP spid="30" grpId="0"/>
      <p:bldP spid="31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873141" y="466830"/>
            <a:ext cx="1146310" cy="1146310"/>
            <a:chOff x="1602769" y="143838"/>
            <a:chExt cx="1331936" cy="1331936"/>
          </a:xfrm>
        </p:grpSpPr>
        <p:sp>
          <p:nvSpPr>
            <p:cNvPr id="4" name="椭圆 3"/>
            <p:cNvSpPr/>
            <p:nvPr/>
          </p:nvSpPr>
          <p:spPr>
            <a:xfrm>
              <a:off x="1602769" y="143838"/>
              <a:ext cx="1331936" cy="1331936"/>
            </a:xfrm>
            <a:prstGeom prst="ellipse">
              <a:avLst/>
            </a:prstGeom>
            <a:ln w="165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1679041" y="396413"/>
              <a:ext cx="11893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27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638153" y="937949"/>
              <a:ext cx="1263808" cy="303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Freeform 5"/>
          <p:cNvSpPr/>
          <p:nvPr/>
        </p:nvSpPr>
        <p:spPr bwMode="auto">
          <a:xfrm>
            <a:off x="2382" y="2262776"/>
            <a:ext cx="9141619" cy="1084926"/>
          </a:xfrm>
          <a:custGeom>
            <a:avLst/>
            <a:gdLst>
              <a:gd name="T0" fmla="*/ 0 w 2601"/>
              <a:gd name="T1" fmla="*/ 139 h 306"/>
              <a:gd name="T2" fmla="*/ 647 w 2601"/>
              <a:gd name="T3" fmla="*/ 304 h 306"/>
              <a:gd name="T4" fmla="*/ 1863 w 2601"/>
              <a:gd name="T5" fmla="*/ 11 h 306"/>
              <a:gd name="T6" fmla="*/ 2601 w 2601"/>
              <a:gd name="T7" fmla="*/ 25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01" h="306">
                <a:moveTo>
                  <a:pt x="0" y="139"/>
                </a:moveTo>
                <a:cubicBezTo>
                  <a:pt x="0" y="139"/>
                  <a:pt x="179" y="301"/>
                  <a:pt x="647" y="304"/>
                </a:cubicBezTo>
                <a:cubicBezTo>
                  <a:pt x="1090" y="306"/>
                  <a:pt x="1474" y="0"/>
                  <a:pt x="1863" y="11"/>
                </a:cubicBezTo>
                <a:cubicBezTo>
                  <a:pt x="2253" y="21"/>
                  <a:pt x="2601" y="259"/>
                  <a:pt x="2601" y="259"/>
                </a:cubicBezTo>
              </a:path>
            </a:pathLst>
          </a:custGeom>
          <a:noFill/>
          <a:ln w="22225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44" name="矩形 30"/>
          <p:cNvSpPr>
            <a:spLocks noChangeArrowheads="1"/>
          </p:cNvSpPr>
          <p:nvPr/>
        </p:nvSpPr>
        <p:spPr bwMode="auto">
          <a:xfrm>
            <a:off x="647065" y="3633470"/>
            <a:ext cx="108839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项目总</a:t>
            </a:r>
            <a:r>
              <a:rPr lang="zh-CN" altLang="en-US" sz="15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述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45" name="矩形 68"/>
          <p:cNvSpPr>
            <a:spLocks noChangeArrowheads="1"/>
          </p:cNvSpPr>
          <p:nvPr/>
        </p:nvSpPr>
        <p:spPr bwMode="auto">
          <a:xfrm>
            <a:off x="5212992" y="1528215"/>
            <a:ext cx="1569182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演示视频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46" name="矩形 64"/>
          <p:cNvSpPr>
            <a:spLocks noChangeArrowheads="1"/>
          </p:cNvSpPr>
          <p:nvPr/>
        </p:nvSpPr>
        <p:spPr bwMode="auto">
          <a:xfrm>
            <a:off x="2019452" y="2365080"/>
            <a:ext cx="1551601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关键部件的</a:t>
            </a:r>
            <a:r>
              <a:rPr lang="zh-CN" altLang="en-US" sz="15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介绍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47" name="矩形 66"/>
          <p:cNvSpPr>
            <a:spLocks noChangeArrowheads="1"/>
          </p:cNvSpPr>
          <p:nvPr/>
        </p:nvSpPr>
        <p:spPr bwMode="auto">
          <a:xfrm>
            <a:off x="3378415" y="3281968"/>
            <a:ext cx="2025184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关键技术</a:t>
            </a:r>
            <a:r>
              <a:rPr lang="zh-CN" altLang="en-US" sz="15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难点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816008" y="2756789"/>
            <a:ext cx="749673" cy="751323"/>
            <a:chOff x="3437020" y="1033173"/>
            <a:chExt cx="863676" cy="865577"/>
          </a:xfrm>
        </p:grpSpPr>
        <p:sp>
          <p:nvSpPr>
            <p:cNvPr id="49" name="椭圆 18"/>
            <p:cNvSpPr>
              <a:spLocks noChangeArrowheads="1"/>
            </p:cNvSpPr>
            <p:nvPr/>
          </p:nvSpPr>
          <p:spPr bwMode="auto">
            <a:xfrm>
              <a:off x="3437020" y="1033173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pic>
          <p:nvPicPr>
            <p:cNvPr id="50" name="图片 49"/>
            <p:cNvPicPr>
              <a:picLocks noChangeAspect="1"/>
            </p:cNvPicPr>
            <p:nvPr/>
          </p:nvPicPr>
          <p:blipFill>
            <a:blip r:embed="rId1" cstate="screen">
              <a:biLevel thresh="25000"/>
            </a:blip>
            <a:stretch>
              <a:fillRect/>
            </a:stretch>
          </p:blipFill>
          <p:spPr>
            <a:xfrm>
              <a:off x="3587275" y="1169757"/>
              <a:ext cx="552644" cy="566109"/>
            </a:xfrm>
            <a:prstGeom prst="rect">
              <a:avLst/>
            </a:prstGeom>
          </p:spPr>
        </p:pic>
      </p:grpSp>
      <p:sp>
        <p:nvSpPr>
          <p:cNvPr id="51" name="矩形 68"/>
          <p:cNvSpPr>
            <a:spLocks noChangeArrowheads="1"/>
          </p:cNvSpPr>
          <p:nvPr/>
        </p:nvSpPr>
        <p:spPr bwMode="auto">
          <a:xfrm>
            <a:off x="6780337" y="3105782"/>
            <a:ext cx="198866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反思</a:t>
            </a:r>
            <a:r>
              <a:rPr lang="zh-CN" altLang="en-US" sz="15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与总结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2430518" y="2882260"/>
            <a:ext cx="749673" cy="751323"/>
            <a:chOff x="3437020" y="2074814"/>
            <a:chExt cx="863676" cy="865577"/>
          </a:xfrm>
        </p:grpSpPr>
        <p:sp>
          <p:nvSpPr>
            <p:cNvPr id="53" name="椭圆 19"/>
            <p:cNvSpPr>
              <a:spLocks noChangeArrowheads="1"/>
            </p:cNvSpPr>
            <p:nvPr/>
          </p:nvSpPr>
          <p:spPr bwMode="auto">
            <a:xfrm>
              <a:off x="3437020" y="2074814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2" cstate="screen">
              <a:biLevel thresh="25000"/>
            </a:blip>
            <a:stretch>
              <a:fillRect/>
            </a:stretch>
          </p:blipFill>
          <p:spPr>
            <a:xfrm>
              <a:off x="3596360" y="2243692"/>
              <a:ext cx="553608" cy="567096"/>
            </a:xfrm>
            <a:prstGeom prst="rect">
              <a:avLst/>
            </a:prstGeom>
          </p:spPr>
        </p:pic>
      </p:grpSp>
      <p:grpSp>
        <p:nvGrpSpPr>
          <p:cNvPr id="55" name="组合 54"/>
          <p:cNvGrpSpPr/>
          <p:nvPr/>
        </p:nvGrpSpPr>
        <p:grpSpPr>
          <a:xfrm>
            <a:off x="3987654" y="2353136"/>
            <a:ext cx="749673" cy="749944"/>
            <a:chOff x="3437020" y="3157655"/>
            <a:chExt cx="863676" cy="863988"/>
          </a:xfrm>
        </p:grpSpPr>
        <p:sp>
          <p:nvSpPr>
            <p:cNvPr id="56" name="椭圆 20"/>
            <p:cNvSpPr>
              <a:spLocks noChangeArrowheads="1"/>
            </p:cNvSpPr>
            <p:nvPr/>
          </p:nvSpPr>
          <p:spPr bwMode="auto">
            <a:xfrm>
              <a:off x="3437020" y="3157655"/>
              <a:ext cx="863676" cy="86398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3603965" y="3301680"/>
              <a:ext cx="519264" cy="531742"/>
              <a:chOff x="9901114" y="2870043"/>
              <a:chExt cx="1094967" cy="1121279"/>
            </a:xfrm>
          </p:grpSpPr>
          <p:sp>
            <p:nvSpPr>
              <p:cNvPr id="58" name="Freeform 5"/>
              <p:cNvSpPr/>
              <p:nvPr/>
            </p:nvSpPr>
            <p:spPr bwMode="auto">
              <a:xfrm>
                <a:off x="10585467" y="2870043"/>
                <a:ext cx="234963" cy="800500"/>
              </a:xfrm>
              <a:custGeom>
                <a:avLst/>
                <a:gdLst>
                  <a:gd name="T0" fmla="*/ 2 w 43"/>
                  <a:gd name="T1" fmla="*/ 115 h 115"/>
                  <a:gd name="T2" fmla="*/ 3 w 43"/>
                  <a:gd name="T3" fmla="*/ 115 h 115"/>
                  <a:gd name="T4" fmla="*/ 3 w 43"/>
                  <a:gd name="T5" fmla="*/ 115 h 115"/>
                  <a:gd name="T6" fmla="*/ 3 w 43"/>
                  <a:gd name="T7" fmla="*/ 115 h 115"/>
                  <a:gd name="T8" fmla="*/ 4 w 43"/>
                  <a:gd name="T9" fmla="*/ 115 h 115"/>
                  <a:gd name="T10" fmla="*/ 4 w 43"/>
                  <a:gd name="T11" fmla="*/ 115 h 115"/>
                  <a:gd name="T12" fmla="*/ 5 w 43"/>
                  <a:gd name="T13" fmla="*/ 114 h 115"/>
                  <a:gd name="T14" fmla="*/ 22 w 43"/>
                  <a:gd name="T15" fmla="*/ 98 h 115"/>
                  <a:gd name="T16" fmla="*/ 38 w 43"/>
                  <a:gd name="T17" fmla="*/ 114 h 115"/>
                  <a:gd name="T18" fmla="*/ 39 w 43"/>
                  <a:gd name="T19" fmla="*/ 115 h 115"/>
                  <a:gd name="T20" fmla="*/ 39 w 43"/>
                  <a:gd name="T21" fmla="*/ 115 h 115"/>
                  <a:gd name="T22" fmla="*/ 40 w 43"/>
                  <a:gd name="T23" fmla="*/ 115 h 115"/>
                  <a:gd name="T24" fmla="*/ 40 w 43"/>
                  <a:gd name="T25" fmla="*/ 115 h 115"/>
                  <a:gd name="T26" fmla="*/ 40 w 43"/>
                  <a:gd name="T27" fmla="*/ 115 h 115"/>
                  <a:gd name="T28" fmla="*/ 41 w 43"/>
                  <a:gd name="T29" fmla="*/ 115 h 115"/>
                  <a:gd name="T30" fmla="*/ 42 w 43"/>
                  <a:gd name="T31" fmla="*/ 114 h 115"/>
                  <a:gd name="T32" fmla="*/ 43 w 43"/>
                  <a:gd name="T33" fmla="*/ 112 h 115"/>
                  <a:gd name="T34" fmla="*/ 43 w 43"/>
                  <a:gd name="T35" fmla="*/ 27 h 115"/>
                  <a:gd name="T36" fmla="*/ 43 w 43"/>
                  <a:gd name="T37" fmla="*/ 13 h 115"/>
                  <a:gd name="T38" fmla="*/ 43 w 43"/>
                  <a:gd name="T39" fmla="*/ 3 h 115"/>
                  <a:gd name="T40" fmla="*/ 42 w 43"/>
                  <a:gd name="T41" fmla="*/ 1 h 115"/>
                  <a:gd name="T42" fmla="*/ 40 w 43"/>
                  <a:gd name="T43" fmla="*/ 0 h 115"/>
                  <a:gd name="T44" fmla="*/ 3 w 43"/>
                  <a:gd name="T45" fmla="*/ 0 h 115"/>
                  <a:gd name="T46" fmla="*/ 3 w 43"/>
                  <a:gd name="T47" fmla="*/ 0 h 115"/>
                  <a:gd name="T48" fmla="*/ 2 w 43"/>
                  <a:gd name="T49" fmla="*/ 1 h 115"/>
                  <a:gd name="T50" fmla="*/ 2 w 43"/>
                  <a:gd name="T51" fmla="*/ 1 h 115"/>
                  <a:gd name="T52" fmla="*/ 0 w 43"/>
                  <a:gd name="T53" fmla="*/ 3 h 115"/>
                  <a:gd name="T54" fmla="*/ 0 w 43"/>
                  <a:gd name="T55" fmla="*/ 13 h 115"/>
                  <a:gd name="T56" fmla="*/ 0 w 43"/>
                  <a:gd name="T57" fmla="*/ 27 h 115"/>
                  <a:gd name="T58" fmla="*/ 0 w 43"/>
                  <a:gd name="T59" fmla="*/ 112 h 115"/>
                  <a:gd name="T60" fmla="*/ 2 w 43"/>
                  <a:gd name="T61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115">
                    <a:moveTo>
                      <a:pt x="2" y="115"/>
                    </a:moveTo>
                    <a:cubicBezTo>
                      <a:pt x="2" y="115"/>
                      <a:pt x="2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4" y="115"/>
                      <a:pt x="4" y="115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4" y="115"/>
                      <a:pt x="5" y="114"/>
                      <a:pt x="5" y="114"/>
                    </a:cubicBezTo>
                    <a:cubicBezTo>
                      <a:pt x="22" y="98"/>
                      <a:pt x="22" y="98"/>
                      <a:pt x="22" y="98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8" y="114"/>
                      <a:pt x="39" y="115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5"/>
                      <a:pt x="42" y="114"/>
                      <a:pt x="42" y="114"/>
                    </a:cubicBezTo>
                    <a:cubicBezTo>
                      <a:pt x="43" y="114"/>
                      <a:pt x="43" y="113"/>
                      <a:pt x="43" y="112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3"/>
                      <a:pt x="43" y="2"/>
                      <a:pt x="42" y="1"/>
                    </a:cubicBezTo>
                    <a:cubicBezTo>
                      <a:pt x="42" y="1"/>
                      <a:pt x="41" y="0"/>
                      <a:pt x="4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3"/>
                      <a:pt x="1" y="114"/>
                      <a:pt x="2" y="11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9" name="Freeform 6"/>
              <p:cNvSpPr/>
              <p:nvPr/>
            </p:nvSpPr>
            <p:spPr bwMode="auto">
              <a:xfrm>
                <a:off x="10044830" y="3280407"/>
                <a:ext cx="289711" cy="34679"/>
              </a:xfrm>
              <a:custGeom>
                <a:avLst/>
                <a:gdLst>
                  <a:gd name="T0" fmla="*/ 0 w 53"/>
                  <a:gd name="T1" fmla="*/ 3 h 5"/>
                  <a:gd name="T2" fmla="*/ 3 w 53"/>
                  <a:gd name="T3" fmla="*/ 5 h 5"/>
                  <a:gd name="T4" fmla="*/ 50 w 53"/>
                  <a:gd name="T5" fmla="*/ 5 h 5"/>
                  <a:gd name="T6" fmla="*/ 53 w 53"/>
                  <a:gd name="T7" fmla="*/ 3 h 5"/>
                  <a:gd name="T8" fmla="*/ 50 w 53"/>
                  <a:gd name="T9" fmla="*/ 0 h 5"/>
                  <a:gd name="T10" fmla="*/ 3 w 53"/>
                  <a:gd name="T11" fmla="*/ 0 h 5"/>
                  <a:gd name="T12" fmla="*/ 0 w 53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0" y="3"/>
                    </a:move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3"/>
                    </a:cubicBezTo>
                    <a:cubicBezTo>
                      <a:pt x="53" y="1"/>
                      <a:pt x="52" y="0"/>
                      <a:pt x="5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0" name="Freeform 7"/>
              <p:cNvSpPr/>
              <p:nvPr/>
            </p:nvSpPr>
            <p:spPr bwMode="auto">
              <a:xfrm>
                <a:off x="10044830" y="3442241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1" name="Freeform 8"/>
              <p:cNvSpPr/>
              <p:nvPr/>
            </p:nvSpPr>
            <p:spPr bwMode="auto">
              <a:xfrm>
                <a:off x="10044830" y="3601186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2" name="Freeform 9"/>
              <p:cNvSpPr>
                <a:spLocks noEditPoints="1"/>
              </p:cNvSpPr>
              <p:nvPr/>
            </p:nvSpPr>
            <p:spPr bwMode="auto">
              <a:xfrm>
                <a:off x="9901114" y="2953851"/>
                <a:ext cx="1094967" cy="1037471"/>
              </a:xfrm>
              <a:custGeom>
                <a:avLst/>
                <a:gdLst>
                  <a:gd name="T0" fmla="*/ 177 w 200"/>
                  <a:gd name="T1" fmla="*/ 3 h 149"/>
                  <a:gd name="T2" fmla="*/ 177 w 200"/>
                  <a:gd name="T3" fmla="*/ 17 h 149"/>
                  <a:gd name="T4" fmla="*/ 186 w 200"/>
                  <a:gd name="T5" fmla="*/ 21 h 149"/>
                  <a:gd name="T6" fmla="*/ 186 w 200"/>
                  <a:gd name="T7" fmla="*/ 134 h 149"/>
                  <a:gd name="T8" fmla="*/ 107 w 200"/>
                  <a:gd name="T9" fmla="*/ 134 h 149"/>
                  <a:gd name="T10" fmla="*/ 107 w 200"/>
                  <a:gd name="T11" fmla="*/ 21 h 149"/>
                  <a:gd name="T12" fmla="*/ 117 w 200"/>
                  <a:gd name="T13" fmla="*/ 17 h 149"/>
                  <a:gd name="T14" fmla="*/ 117 w 200"/>
                  <a:gd name="T15" fmla="*/ 3 h 149"/>
                  <a:gd name="T16" fmla="*/ 100 w 200"/>
                  <a:gd name="T17" fmla="*/ 9 h 149"/>
                  <a:gd name="T18" fmla="*/ 53 w 200"/>
                  <a:gd name="T19" fmla="*/ 0 h 149"/>
                  <a:gd name="T20" fmla="*/ 0 w 200"/>
                  <a:gd name="T21" fmla="*/ 20 h 149"/>
                  <a:gd name="T22" fmla="*/ 0 w 200"/>
                  <a:gd name="T23" fmla="*/ 142 h 149"/>
                  <a:gd name="T24" fmla="*/ 2 w 200"/>
                  <a:gd name="T25" fmla="*/ 147 h 149"/>
                  <a:gd name="T26" fmla="*/ 8 w 200"/>
                  <a:gd name="T27" fmla="*/ 149 h 149"/>
                  <a:gd name="T28" fmla="*/ 53 w 200"/>
                  <a:gd name="T29" fmla="*/ 145 h 149"/>
                  <a:gd name="T30" fmla="*/ 99 w 200"/>
                  <a:gd name="T31" fmla="*/ 149 h 149"/>
                  <a:gd name="T32" fmla="*/ 99 w 200"/>
                  <a:gd name="T33" fmla="*/ 149 h 149"/>
                  <a:gd name="T34" fmla="*/ 100 w 200"/>
                  <a:gd name="T35" fmla="*/ 149 h 149"/>
                  <a:gd name="T36" fmla="*/ 100 w 200"/>
                  <a:gd name="T37" fmla="*/ 149 h 149"/>
                  <a:gd name="T38" fmla="*/ 101 w 200"/>
                  <a:gd name="T39" fmla="*/ 149 h 149"/>
                  <a:gd name="T40" fmla="*/ 101 w 200"/>
                  <a:gd name="T41" fmla="*/ 149 h 149"/>
                  <a:gd name="T42" fmla="*/ 146 w 200"/>
                  <a:gd name="T43" fmla="*/ 145 h 149"/>
                  <a:gd name="T44" fmla="*/ 192 w 200"/>
                  <a:gd name="T45" fmla="*/ 149 h 149"/>
                  <a:gd name="T46" fmla="*/ 193 w 200"/>
                  <a:gd name="T47" fmla="*/ 149 h 149"/>
                  <a:gd name="T48" fmla="*/ 197 w 200"/>
                  <a:gd name="T49" fmla="*/ 147 h 149"/>
                  <a:gd name="T50" fmla="*/ 200 w 200"/>
                  <a:gd name="T51" fmla="*/ 142 h 149"/>
                  <a:gd name="T52" fmla="*/ 200 w 200"/>
                  <a:gd name="T53" fmla="*/ 20 h 149"/>
                  <a:gd name="T54" fmla="*/ 177 w 200"/>
                  <a:gd name="T55" fmla="*/ 3 h 149"/>
                  <a:gd name="T56" fmla="*/ 93 w 200"/>
                  <a:gd name="T57" fmla="*/ 134 h 149"/>
                  <a:gd name="T58" fmla="*/ 53 w 200"/>
                  <a:gd name="T59" fmla="*/ 131 h 149"/>
                  <a:gd name="T60" fmla="*/ 14 w 200"/>
                  <a:gd name="T61" fmla="*/ 134 h 149"/>
                  <a:gd name="T62" fmla="*/ 14 w 200"/>
                  <a:gd name="T63" fmla="*/ 21 h 149"/>
                  <a:gd name="T64" fmla="*/ 53 w 200"/>
                  <a:gd name="T65" fmla="*/ 14 h 149"/>
                  <a:gd name="T66" fmla="*/ 93 w 200"/>
                  <a:gd name="T67" fmla="*/ 21 h 149"/>
                  <a:gd name="T68" fmla="*/ 93 w 200"/>
                  <a:gd name="T69" fmla="*/ 13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149">
                    <a:moveTo>
                      <a:pt x="177" y="3"/>
                    </a:moveTo>
                    <a:cubicBezTo>
                      <a:pt x="177" y="17"/>
                      <a:pt x="177" y="17"/>
                      <a:pt x="177" y="17"/>
                    </a:cubicBezTo>
                    <a:cubicBezTo>
                      <a:pt x="181" y="18"/>
                      <a:pt x="185" y="20"/>
                      <a:pt x="186" y="21"/>
                    </a:cubicBezTo>
                    <a:cubicBezTo>
                      <a:pt x="186" y="134"/>
                      <a:pt x="186" y="134"/>
                      <a:pt x="186" y="134"/>
                    </a:cubicBezTo>
                    <a:cubicBezTo>
                      <a:pt x="161" y="130"/>
                      <a:pt x="131" y="130"/>
                      <a:pt x="107" y="134"/>
                    </a:cubicBezTo>
                    <a:cubicBezTo>
                      <a:pt x="107" y="21"/>
                      <a:pt x="107" y="21"/>
                      <a:pt x="107" y="21"/>
                    </a:cubicBezTo>
                    <a:cubicBezTo>
                      <a:pt x="108" y="20"/>
                      <a:pt x="111" y="18"/>
                      <a:pt x="117" y="17"/>
                    </a:cubicBezTo>
                    <a:cubicBezTo>
                      <a:pt x="117" y="3"/>
                      <a:pt x="117" y="3"/>
                      <a:pt x="117" y="3"/>
                    </a:cubicBezTo>
                    <a:cubicBezTo>
                      <a:pt x="110" y="4"/>
                      <a:pt x="104" y="6"/>
                      <a:pt x="100" y="9"/>
                    </a:cubicBezTo>
                    <a:cubicBezTo>
                      <a:pt x="90" y="2"/>
                      <a:pt x="70" y="0"/>
                      <a:pt x="53" y="0"/>
                    </a:cubicBezTo>
                    <a:cubicBezTo>
                      <a:pt x="29" y="0"/>
                      <a:pt x="0" y="5"/>
                      <a:pt x="0" y="20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4"/>
                      <a:pt x="1" y="146"/>
                      <a:pt x="2" y="147"/>
                    </a:cubicBezTo>
                    <a:cubicBezTo>
                      <a:pt x="4" y="148"/>
                      <a:pt x="6" y="149"/>
                      <a:pt x="8" y="149"/>
                    </a:cubicBezTo>
                    <a:cubicBezTo>
                      <a:pt x="22" y="146"/>
                      <a:pt x="37" y="145"/>
                      <a:pt x="53" y="145"/>
                    </a:cubicBezTo>
                    <a:cubicBezTo>
                      <a:pt x="69" y="145"/>
                      <a:pt x="85" y="146"/>
                      <a:pt x="99" y="149"/>
                    </a:cubicBezTo>
                    <a:cubicBezTo>
                      <a:pt x="99" y="149"/>
                      <a:pt x="99" y="149"/>
                      <a:pt x="99" y="149"/>
                    </a:cubicBezTo>
                    <a:cubicBezTo>
                      <a:pt x="99" y="149"/>
                      <a:pt x="99" y="149"/>
                      <a:pt x="100" y="149"/>
                    </a:cubicBezTo>
                    <a:cubicBezTo>
                      <a:pt x="100" y="149"/>
                      <a:pt x="100" y="149"/>
                      <a:pt x="100" y="149"/>
                    </a:cubicBezTo>
                    <a:cubicBezTo>
                      <a:pt x="100" y="149"/>
                      <a:pt x="100" y="149"/>
                      <a:pt x="101" y="149"/>
                    </a:cubicBezTo>
                    <a:cubicBezTo>
                      <a:pt x="101" y="149"/>
                      <a:pt x="101" y="149"/>
                      <a:pt x="101" y="149"/>
                    </a:cubicBezTo>
                    <a:cubicBezTo>
                      <a:pt x="115" y="146"/>
                      <a:pt x="130" y="145"/>
                      <a:pt x="146" y="145"/>
                    </a:cubicBezTo>
                    <a:cubicBezTo>
                      <a:pt x="162" y="145"/>
                      <a:pt x="178" y="146"/>
                      <a:pt x="192" y="149"/>
                    </a:cubicBezTo>
                    <a:cubicBezTo>
                      <a:pt x="192" y="149"/>
                      <a:pt x="192" y="149"/>
                      <a:pt x="193" y="149"/>
                    </a:cubicBezTo>
                    <a:cubicBezTo>
                      <a:pt x="194" y="149"/>
                      <a:pt x="196" y="148"/>
                      <a:pt x="197" y="147"/>
                    </a:cubicBezTo>
                    <a:cubicBezTo>
                      <a:pt x="199" y="146"/>
                      <a:pt x="200" y="144"/>
                      <a:pt x="200" y="142"/>
                    </a:cubicBezTo>
                    <a:cubicBezTo>
                      <a:pt x="200" y="20"/>
                      <a:pt x="200" y="20"/>
                      <a:pt x="200" y="20"/>
                    </a:cubicBezTo>
                    <a:cubicBezTo>
                      <a:pt x="200" y="11"/>
                      <a:pt x="190" y="6"/>
                      <a:pt x="177" y="3"/>
                    </a:cubicBezTo>
                    <a:close/>
                    <a:moveTo>
                      <a:pt x="93" y="134"/>
                    </a:moveTo>
                    <a:cubicBezTo>
                      <a:pt x="80" y="132"/>
                      <a:pt x="67" y="131"/>
                      <a:pt x="53" y="131"/>
                    </a:cubicBezTo>
                    <a:cubicBezTo>
                      <a:pt x="40" y="131"/>
                      <a:pt x="26" y="132"/>
                      <a:pt x="14" y="134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8"/>
                      <a:pt x="30" y="14"/>
                      <a:pt x="53" y="14"/>
                    </a:cubicBezTo>
                    <a:cubicBezTo>
                      <a:pt x="76" y="14"/>
                      <a:pt x="90" y="18"/>
                      <a:pt x="93" y="21"/>
                    </a:cubicBezTo>
                    <a:lnTo>
                      <a:pt x="93" y="1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5647172" y="1987712"/>
            <a:ext cx="749673" cy="751322"/>
            <a:chOff x="3437020" y="4201727"/>
            <a:chExt cx="863676" cy="865576"/>
          </a:xfrm>
        </p:grpSpPr>
        <p:sp>
          <p:nvSpPr>
            <p:cNvPr id="64" name="椭圆 21"/>
            <p:cNvSpPr>
              <a:spLocks noChangeArrowheads="1"/>
            </p:cNvSpPr>
            <p:nvPr/>
          </p:nvSpPr>
          <p:spPr bwMode="auto">
            <a:xfrm>
              <a:off x="3437020" y="4201727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grpSp>
          <p:nvGrpSpPr>
            <p:cNvPr id="65" name="Group 4"/>
            <p:cNvGrpSpPr>
              <a:grpSpLocks noChangeAspect="1"/>
            </p:cNvGrpSpPr>
            <p:nvPr/>
          </p:nvGrpSpPr>
          <p:grpSpPr bwMode="auto">
            <a:xfrm>
              <a:off x="3626902" y="4339091"/>
              <a:ext cx="476560" cy="578496"/>
              <a:chOff x="2694" y="1931"/>
              <a:chExt cx="374" cy="454"/>
            </a:xfrm>
            <a:solidFill>
              <a:schemeClr val="bg1"/>
            </a:solidFill>
          </p:grpSpPr>
          <p:sp>
            <p:nvSpPr>
              <p:cNvPr id="66" name="Freeform 5"/>
              <p:cNvSpPr>
                <a:spLocks noEditPoints="1"/>
              </p:cNvSpPr>
              <p:nvPr/>
            </p:nvSpPr>
            <p:spPr bwMode="auto">
              <a:xfrm>
                <a:off x="2694" y="1931"/>
                <a:ext cx="374" cy="454"/>
              </a:xfrm>
              <a:custGeom>
                <a:avLst/>
                <a:gdLst>
                  <a:gd name="T0" fmla="*/ 127 w 155"/>
                  <a:gd name="T1" fmla="*/ 7 h 189"/>
                  <a:gd name="T2" fmla="*/ 124 w 155"/>
                  <a:gd name="T3" fmla="*/ 0 h 189"/>
                  <a:gd name="T4" fmla="*/ 122 w 155"/>
                  <a:gd name="T5" fmla="*/ 7 h 189"/>
                  <a:gd name="T6" fmla="*/ 96 w 155"/>
                  <a:gd name="T7" fmla="*/ 3 h 189"/>
                  <a:gd name="T8" fmla="*/ 90 w 155"/>
                  <a:gd name="T9" fmla="*/ 3 h 189"/>
                  <a:gd name="T10" fmla="*/ 64 w 155"/>
                  <a:gd name="T11" fmla="*/ 7 h 189"/>
                  <a:gd name="T12" fmla="*/ 62 w 155"/>
                  <a:gd name="T13" fmla="*/ 0 h 189"/>
                  <a:gd name="T14" fmla="*/ 59 w 155"/>
                  <a:gd name="T15" fmla="*/ 7 h 189"/>
                  <a:gd name="T16" fmla="*/ 33 w 155"/>
                  <a:gd name="T17" fmla="*/ 3 h 189"/>
                  <a:gd name="T18" fmla="*/ 27 w 155"/>
                  <a:gd name="T19" fmla="*/ 3 h 189"/>
                  <a:gd name="T20" fmla="*/ 7 w 155"/>
                  <a:gd name="T21" fmla="*/ 7 h 189"/>
                  <a:gd name="T22" fmla="*/ 0 w 155"/>
                  <a:gd name="T23" fmla="*/ 182 h 189"/>
                  <a:gd name="T24" fmla="*/ 148 w 155"/>
                  <a:gd name="T25" fmla="*/ 189 h 189"/>
                  <a:gd name="T26" fmla="*/ 155 w 155"/>
                  <a:gd name="T27" fmla="*/ 13 h 189"/>
                  <a:gd name="T28" fmla="*/ 124 w 155"/>
                  <a:gd name="T29" fmla="*/ 40 h 189"/>
                  <a:gd name="T30" fmla="*/ 127 w 155"/>
                  <a:gd name="T31" fmla="*/ 31 h 189"/>
                  <a:gd name="T32" fmla="*/ 124 w 155"/>
                  <a:gd name="T33" fmla="*/ 44 h 189"/>
                  <a:gd name="T34" fmla="*/ 122 w 155"/>
                  <a:gd name="T35" fmla="*/ 31 h 189"/>
                  <a:gd name="T36" fmla="*/ 124 w 155"/>
                  <a:gd name="T37" fmla="*/ 40 h 189"/>
                  <a:gd name="T38" fmla="*/ 96 w 155"/>
                  <a:gd name="T39" fmla="*/ 37 h 189"/>
                  <a:gd name="T40" fmla="*/ 100 w 155"/>
                  <a:gd name="T41" fmla="*/ 37 h 189"/>
                  <a:gd name="T42" fmla="*/ 86 w 155"/>
                  <a:gd name="T43" fmla="*/ 37 h 189"/>
                  <a:gd name="T44" fmla="*/ 90 w 155"/>
                  <a:gd name="T45" fmla="*/ 37 h 189"/>
                  <a:gd name="T46" fmla="*/ 62 w 155"/>
                  <a:gd name="T47" fmla="*/ 40 h 189"/>
                  <a:gd name="T48" fmla="*/ 64 w 155"/>
                  <a:gd name="T49" fmla="*/ 31 h 189"/>
                  <a:gd name="T50" fmla="*/ 62 w 155"/>
                  <a:gd name="T51" fmla="*/ 44 h 189"/>
                  <a:gd name="T52" fmla="*/ 59 w 155"/>
                  <a:gd name="T53" fmla="*/ 31 h 189"/>
                  <a:gd name="T54" fmla="*/ 62 w 155"/>
                  <a:gd name="T55" fmla="*/ 40 h 189"/>
                  <a:gd name="T56" fmla="*/ 33 w 155"/>
                  <a:gd name="T57" fmla="*/ 37 h 189"/>
                  <a:gd name="T58" fmla="*/ 37 w 155"/>
                  <a:gd name="T59" fmla="*/ 37 h 189"/>
                  <a:gd name="T60" fmla="*/ 23 w 155"/>
                  <a:gd name="T61" fmla="*/ 37 h 189"/>
                  <a:gd name="T62" fmla="*/ 27 w 155"/>
                  <a:gd name="T63" fmla="*/ 37 h 189"/>
                  <a:gd name="T64" fmla="*/ 141 w 155"/>
                  <a:gd name="T65" fmla="*/ 175 h 189"/>
                  <a:gd name="T66" fmla="*/ 14 w 155"/>
                  <a:gd name="T67" fmla="*/ 20 h 189"/>
                  <a:gd name="T68" fmla="*/ 27 w 155"/>
                  <a:gd name="T69" fmla="*/ 25 h 189"/>
                  <a:gd name="T70" fmla="*/ 30 w 155"/>
                  <a:gd name="T71" fmla="*/ 50 h 189"/>
                  <a:gd name="T72" fmla="*/ 33 w 155"/>
                  <a:gd name="T73" fmla="*/ 25 h 189"/>
                  <a:gd name="T74" fmla="*/ 59 w 155"/>
                  <a:gd name="T75" fmla="*/ 20 h 189"/>
                  <a:gd name="T76" fmla="*/ 49 w 155"/>
                  <a:gd name="T77" fmla="*/ 37 h 189"/>
                  <a:gd name="T78" fmla="*/ 74 w 155"/>
                  <a:gd name="T79" fmla="*/ 37 h 189"/>
                  <a:gd name="T80" fmla="*/ 64 w 155"/>
                  <a:gd name="T81" fmla="*/ 20 h 189"/>
                  <a:gd name="T82" fmla="*/ 90 w 155"/>
                  <a:gd name="T83" fmla="*/ 25 h 189"/>
                  <a:gd name="T84" fmla="*/ 93 w 155"/>
                  <a:gd name="T85" fmla="*/ 50 h 189"/>
                  <a:gd name="T86" fmla="*/ 96 w 155"/>
                  <a:gd name="T87" fmla="*/ 25 h 189"/>
                  <a:gd name="T88" fmla="*/ 122 w 155"/>
                  <a:gd name="T89" fmla="*/ 20 h 189"/>
                  <a:gd name="T90" fmla="*/ 112 w 155"/>
                  <a:gd name="T91" fmla="*/ 37 h 189"/>
                  <a:gd name="T92" fmla="*/ 137 w 155"/>
                  <a:gd name="T93" fmla="*/ 37 h 189"/>
                  <a:gd name="T94" fmla="*/ 127 w 155"/>
                  <a:gd name="T95" fmla="*/ 20 h 189"/>
                  <a:gd name="T96" fmla="*/ 141 w 155"/>
                  <a:gd name="T97" fmla="*/ 17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5" h="189">
                    <a:moveTo>
                      <a:pt x="148" y="7"/>
                    </a:moveTo>
                    <a:cubicBezTo>
                      <a:pt x="127" y="7"/>
                      <a:pt x="127" y="7"/>
                      <a:pt x="127" y="7"/>
                    </a:cubicBezTo>
                    <a:cubicBezTo>
                      <a:pt x="127" y="3"/>
                      <a:pt x="127" y="3"/>
                      <a:pt x="127" y="3"/>
                    </a:cubicBezTo>
                    <a:cubicBezTo>
                      <a:pt x="127" y="1"/>
                      <a:pt x="126" y="0"/>
                      <a:pt x="124" y="0"/>
                    </a:cubicBezTo>
                    <a:cubicBezTo>
                      <a:pt x="123" y="0"/>
                      <a:pt x="122" y="1"/>
                      <a:pt x="122" y="3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6" y="1"/>
                      <a:pt x="94" y="0"/>
                      <a:pt x="93" y="0"/>
                    </a:cubicBezTo>
                    <a:cubicBezTo>
                      <a:pt x="91" y="0"/>
                      <a:pt x="90" y="1"/>
                      <a:pt x="90" y="3"/>
                    </a:cubicBezTo>
                    <a:cubicBezTo>
                      <a:pt x="90" y="7"/>
                      <a:pt x="90" y="7"/>
                      <a:pt x="90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1"/>
                      <a:pt x="63" y="0"/>
                      <a:pt x="62" y="0"/>
                    </a:cubicBezTo>
                    <a:cubicBezTo>
                      <a:pt x="60" y="0"/>
                      <a:pt x="59" y="1"/>
                      <a:pt x="59" y="3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1"/>
                      <a:pt x="32" y="0"/>
                      <a:pt x="30" y="0"/>
                    </a:cubicBezTo>
                    <a:cubicBezTo>
                      <a:pt x="29" y="0"/>
                      <a:pt x="27" y="1"/>
                      <a:pt x="27" y="3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3" y="7"/>
                      <a:pt x="0" y="10"/>
                      <a:pt x="0" y="13"/>
                    </a:cubicBezTo>
                    <a:cubicBezTo>
                      <a:pt x="0" y="182"/>
                      <a:pt x="0" y="182"/>
                      <a:pt x="0" y="182"/>
                    </a:cubicBezTo>
                    <a:cubicBezTo>
                      <a:pt x="0" y="186"/>
                      <a:pt x="3" y="189"/>
                      <a:pt x="7" y="189"/>
                    </a:cubicBezTo>
                    <a:cubicBezTo>
                      <a:pt x="148" y="189"/>
                      <a:pt x="148" y="189"/>
                      <a:pt x="148" y="189"/>
                    </a:cubicBezTo>
                    <a:cubicBezTo>
                      <a:pt x="152" y="189"/>
                      <a:pt x="155" y="186"/>
                      <a:pt x="155" y="182"/>
                    </a:cubicBezTo>
                    <a:cubicBezTo>
                      <a:pt x="155" y="13"/>
                      <a:pt x="155" y="13"/>
                      <a:pt x="155" y="13"/>
                    </a:cubicBezTo>
                    <a:cubicBezTo>
                      <a:pt x="155" y="10"/>
                      <a:pt x="152" y="7"/>
                      <a:pt x="148" y="7"/>
                    </a:cubicBezTo>
                    <a:close/>
                    <a:moveTo>
                      <a:pt x="124" y="40"/>
                    </a:moveTo>
                    <a:cubicBezTo>
                      <a:pt x="126" y="40"/>
                      <a:pt x="127" y="39"/>
                      <a:pt x="127" y="37"/>
                    </a:cubicBezTo>
                    <a:cubicBezTo>
                      <a:pt x="127" y="31"/>
                      <a:pt x="127" y="31"/>
                      <a:pt x="127" y="31"/>
                    </a:cubicBezTo>
                    <a:cubicBezTo>
                      <a:pt x="130" y="32"/>
                      <a:pt x="131" y="35"/>
                      <a:pt x="131" y="37"/>
                    </a:cubicBezTo>
                    <a:cubicBezTo>
                      <a:pt x="131" y="41"/>
                      <a:pt x="128" y="44"/>
                      <a:pt x="124" y="44"/>
                    </a:cubicBezTo>
                    <a:cubicBezTo>
                      <a:pt x="120" y="44"/>
                      <a:pt x="117" y="41"/>
                      <a:pt x="117" y="37"/>
                    </a:cubicBezTo>
                    <a:cubicBezTo>
                      <a:pt x="117" y="34"/>
                      <a:pt x="119" y="32"/>
                      <a:pt x="122" y="31"/>
                    </a:cubicBezTo>
                    <a:cubicBezTo>
                      <a:pt x="122" y="37"/>
                      <a:pt x="122" y="37"/>
                      <a:pt x="122" y="37"/>
                    </a:cubicBezTo>
                    <a:cubicBezTo>
                      <a:pt x="122" y="39"/>
                      <a:pt x="123" y="40"/>
                      <a:pt x="124" y="40"/>
                    </a:cubicBezTo>
                    <a:close/>
                    <a:moveTo>
                      <a:pt x="93" y="40"/>
                    </a:moveTo>
                    <a:cubicBezTo>
                      <a:pt x="94" y="40"/>
                      <a:pt x="96" y="39"/>
                      <a:pt x="96" y="3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8" y="32"/>
                      <a:pt x="100" y="35"/>
                      <a:pt x="100" y="37"/>
                    </a:cubicBezTo>
                    <a:cubicBezTo>
                      <a:pt x="100" y="41"/>
                      <a:pt x="97" y="44"/>
                      <a:pt x="93" y="44"/>
                    </a:cubicBezTo>
                    <a:cubicBezTo>
                      <a:pt x="89" y="44"/>
                      <a:pt x="86" y="41"/>
                      <a:pt x="86" y="37"/>
                    </a:cubicBezTo>
                    <a:cubicBezTo>
                      <a:pt x="86" y="34"/>
                      <a:pt x="88" y="32"/>
                      <a:pt x="90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9"/>
                      <a:pt x="91" y="40"/>
                      <a:pt x="93" y="40"/>
                    </a:cubicBezTo>
                    <a:close/>
                    <a:moveTo>
                      <a:pt x="62" y="40"/>
                    </a:moveTo>
                    <a:cubicBezTo>
                      <a:pt x="63" y="40"/>
                      <a:pt x="64" y="39"/>
                      <a:pt x="64" y="37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7" y="32"/>
                      <a:pt x="69" y="35"/>
                      <a:pt x="69" y="37"/>
                    </a:cubicBezTo>
                    <a:cubicBezTo>
                      <a:pt x="69" y="41"/>
                      <a:pt x="65" y="44"/>
                      <a:pt x="62" y="44"/>
                    </a:cubicBezTo>
                    <a:cubicBezTo>
                      <a:pt x="58" y="44"/>
                      <a:pt x="54" y="41"/>
                      <a:pt x="54" y="37"/>
                    </a:cubicBezTo>
                    <a:cubicBezTo>
                      <a:pt x="54" y="34"/>
                      <a:pt x="56" y="32"/>
                      <a:pt x="59" y="31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59" y="39"/>
                      <a:pt x="60" y="40"/>
                      <a:pt x="62" y="40"/>
                    </a:cubicBezTo>
                    <a:close/>
                    <a:moveTo>
                      <a:pt x="30" y="40"/>
                    </a:moveTo>
                    <a:cubicBezTo>
                      <a:pt x="32" y="40"/>
                      <a:pt x="33" y="39"/>
                      <a:pt x="33" y="3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5" y="32"/>
                      <a:pt x="37" y="35"/>
                      <a:pt x="37" y="37"/>
                    </a:cubicBezTo>
                    <a:cubicBezTo>
                      <a:pt x="37" y="41"/>
                      <a:pt x="34" y="44"/>
                      <a:pt x="30" y="44"/>
                    </a:cubicBezTo>
                    <a:cubicBezTo>
                      <a:pt x="26" y="44"/>
                      <a:pt x="23" y="41"/>
                      <a:pt x="23" y="37"/>
                    </a:cubicBezTo>
                    <a:cubicBezTo>
                      <a:pt x="23" y="34"/>
                      <a:pt x="25" y="32"/>
                      <a:pt x="27" y="31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27" y="39"/>
                      <a:pt x="29" y="40"/>
                      <a:pt x="30" y="40"/>
                    </a:cubicBezTo>
                    <a:close/>
                    <a:moveTo>
                      <a:pt x="141" y="175"/>
                    </a:moveTo>
                    <a:cubicBezTo>
                      <a:pt x="14" y="175"/>
                      <a:pt x="14" y="175"/>
                      <a:pt x="14" y="175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2" y="26"/>
                      <a:pt x="18" y="31"/>
                      <a:pt x="18" y="37"/>
                    </a:cubicBezTo>
                    <a:cubicBezTo>
                      <a:pt x="18" y="44"/>
                      <a:pt x="23" y="50"/>
                      <a:pt x="30" y="50"/>
                    </a:cubicBezTo>
                    <a:cubicBezTo>
                      <a:pt x="37" y="50"/>
                      <a:pt x="43" y="44"/>
                      <a:pt x="43" y="37"/>
                    </a:cubicBezTo>
                    <a:cubicBezTo>
                      <a:pt x="43" y="31"/>
                      <a:pt x="39" y="26"/>
                      <a:pt x="33" y="25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53" y="26"/>
                      <a:pt x="49" y="31"/>
                      <a:pt x="49" y="37"/>
                    </a:cubicBezTo>
                    <a:cubicBezTo>
                      <a:pt x="49" y="44"/>
                      <a:pt x="55" y="50"/>
                      <a:pt x="62" y="50"/>
                    </a:cubicBezTo>
                    <a:cubicBezTo>
                      <a:pt x="68" y="50"/>
                      <a:pt x="74" y="44"/>
                      <a:pt x="74" y="37"/>
                    </a:cubicBezTo>
                    <a:cubicBezTo>
                      <a:pt x="74" y="31"/>
                      <a:pt x="70" y="26"/>
                      <a:pt x="64" y="25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85" y="26"/>
                      <a:pt x="80" y="31"/>
                      <a:pt x="80" y="37"/>
                    </a:cubicBezTo>
                    <a:cubicBezTo>
                      <a:pt x="80" y="44"/>
                      <a:pt x="86" y="50"/>
                      <a:pt x="93" y="50"/>
                    </a:cubicBezTo>
                    <a:cubicBezTo>
                      <a:pt x="100" y="50"/>
                      <a:pt x="105" y="44"/>
                      <a:pt x="105" y="37"/>
                    </a:cubicBezTo>
                    <a:cubicBezTo>
                      <a:pt x="105" y="31"/>
                      <a:pt x="101" y="26"/>
                      <a:pt x="96" y="25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122" y="20"/>
                      <a:pt x="122" y="20"/>
                      <a:pt x="122" y="20"/>
                    </a:cubicBezTo>
                    <a:cubicBezTo>
                      <a:pt x="122" y="25"/>
                      <a:pt x="122" y="25"/>
                      <a:pt x="122" y="25"/>
                    </a:cubicBezTo>
                    <a:cubicBezTo>
                      <a:pt x="116" y="26"/>
                      <a:pt x="112" y="31"/>
                      <a:pt x="112" y="37"/>
                    </a:cubicBezTo>
                    <a:cubicBezTo>
                      <a:pt x="112" y="44"/>
                      <a:pt x="117" y="50"/>
                      <a:pt x="124" y="50"/>
                    </a:cubicBezTo>
                    <a:cubicBezTo>
                      <a:pt x="131" y="50"/>
                      <a:pt x="137" y="44"/>
                      <a:pt x="137" y="37"/>
                    </a:cubicBezTo>
                    <a:cubicBezTo>
                      <a:pt x="137" y="31"/>
                      <a:pt x="133" y="26"/>
                      <a:pt x="127" y="25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41" y="20"/>
                      <a:pt x="141" y="20"/>
                      <a:pt x="141" y="20"/>
                    </a:cubicBezTo>
                    <a:lnTo>
                      <a:pt x="141" y="1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7" name="Freeform 6"/>
              <p:cNvSpPr/>
              <p:nvPr/>
            </p:nvSpPr>
            <p:spPr bwMode="auto">
              <a:xfrm>
                <a:off x="2820" y="2272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8" name="Freeform 7"/>
              <p:cNvSpPr/>
              <p:nvPr/>
            </p:nvSpPr>
            <p:spPr bwMode="auto">
              <a:xfrm>
                <a:off x="2820" y="2190"/>
                <a:ext cx="181" cy="14"/>
              </a:xfrm>
              <a:custGeom>
                <a:avLst/>
                <a:gdLst>
                  <a:gd name="T0" fmla="*/ 73 w 75"/>
                  <a:gd name="T1" fmla="*/ 0 h 6"/>
                  <a:gd name="T2" fmla="*/ 2 w 75"/>
                  <a:gd name="T3" fmla="*/ 0 h 6"/>
                  <a:gd name="T4" fmla="*/ 0 w 75"/>
                  <a:gd name="T5" fmla="*/ 3 h 6"/>
                  <a:gd name="T6" fmla="*/ 2 w 75"/>
                  <a:gd name="T7" fmla="*/ 6 h 6"/>
                  <a:gd name="T8" fmla="*/ 73 w 75"/>
                  <a:gd name="T9" fmla="*/ 6 h 6"/>
                  <a:gd name="T10" fmla="*/ 75 w 75"/>
                  <a:gd name="T11" fmla="*/ 3 h 6"/>
                  <a:gd name="T12" fmla="*/ 73 w 75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6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74" y="6"/>
                      <a:pt x="75" y="5"/>
                      <a:pt x="75" y="3"/>
                    </a:cubicBezTo>
                    <a:cubicBezTo>
                      <a:pt x="75" y="2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9" name="Freeform 8"/>
              <p:cNvSpPr/>
              <p:nvPr/>
            </p:nvSpPr>
            <p:spPr bwMode="auto">
              <a:xfrm>
                <a:off x="2820" y="2111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0" name="Freeform 9"/>
              <p:cNvSpPr/>
              <p:nvPr/>
            </p:nvSpPr>
            <p:spPr bwMode="auto">
              <a:xfrm>
                <a:off x="2755" y="2096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1" name="Freeform 10"/>
              <p:cNvSpPr/>
              <p:nvPr/>
            </p:nvSpPr>
            <p:spPr bwMode="auto">
              <a:xfrm>
                <a:off x="2755" y="2176"/>
                <a:ext cx="41" cy="43"/>
              </a:xfrm>
              <a:custGeom>
                <a:avLst/>
                <a:gdLst>
                  <a:gd name="T0" fmla="*/ 15 w 17"/>
                  <a:gd name="T1" fmla="*/ 0 h 18"/>
                  <a:gd name="T2" fmla="*/ 3 w 17"/>
                  <a:gd name="T3" fmla="*/ 0 h 18"/>
                  <a:gd name="T4" fmla="*/ 0 w 17"/>
                  <a:gd name="T5" fmla="*/ 3 h 18"/>
                  <a:gd name="T6" fmla="*/ 0 w 17"/>
                  <a:gd name="T7" fmla="*/ 15 h 18"/>
                  <a:gd name="T8" fmla="*/ 3 w 17"/>
                  <a:gd name="T9" fmla="*/ 18 h 18"/>
                  <a:gd name="T10" fmla="*/ 15 w 17"/>
                  <a:gd name="T11" fmla="*/ 18 h 18"/>
                  <a:gd name="T12" fmla="*/ 17 w 17"/>
                  <a:gd name="T13" fmla="*/ 15 h 18"/>
                  <a:gd name="T14" fmla="*/ 17 w 17"/>
                  <a:gd name="T15" fmla="*/ 3 h 18"/>
                  <a:gd name="T16" fmla="*/ 15 w 17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8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7"/>
                      <a:pt x="1" y="18"/>
                      <a:pt x="3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7" y="17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2" name="Freeform 11"/>
              <p:cNvSpPr/>
              <p:nvPr/>
            </p:nvSpPr>
            <p:spPr bwMode="auto">
              <a:xfrm>
                <a:off x="2755" y="2257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7393861" y="2161909"/>
            <a:ext cx="749673" cy="751322"/>
            <a:chOff x="3437020" y="5246272"/>
            <a:chExt cx="863676" cy="865576"/>
          </a:xfrm>
        </p:grpSpPr>
        <p:sp>
          <p:nvSpPr>
            <p:cNvPr id="74" name="椭圆 21"/>
            <p:cNvSpPr>
              <a:spLocks noChangeArrowheads="1"/>
            </p:cNvSpPr>
            <p:nvPr/>
          </p:nvSpPr>
          <p:spPr bwMode="auto">
            <a:xfrm>
              <a:off x="3437020" y="5246272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sp>
          <p:nvSpPr>
            <p:cNvPr id="75" name="Freeform 9"/>
            <p:cNvSpPr>
              <a:spLocks noEditPoints="1"/>
            </p:cNvSpPr>
            <p:nvPr/>
          </p:nvSpPr>
          <p:spPr bwMode="auto">
            <a:xfrm>
              <a:off x="3564624" y="5446833"/>
              <a:ext cx="605440" cy="464249"/>
            </a:xfrm>
            <a:custGeom>
              <a:avLst/>
              <a:gdLst>
                <a:gd name="T0" fmla="*/ 16 w 104"/>
                <a:gd name="T1" fmla="*/ 2 h 79"/>
                <a:gd name="T2" fmla="*/ 27 w 104"/>
                <a:gd name="T3" fmla="*/ 4 h 79"/>
                <a:gd name="T4" fmla="*/ 19 w 104"/>
                <a:gd name="T5" fmla="*/ 48 h 79"/>
                <a:gd name="T6" fmla="*/ 4 w 104"/>
                <a:gd name="T7" fmla="*/ 45 h 79"/>
                <a:gd name="T8" fmla="*/ 16 w 104"/>
                <a:gd name="T9" fmla="*/ 2 h 79"/>
                <a:gd name="T10" fmla="*/ 18 w 104"/>
                <a:gd name="T11" fmla="*/ 65 h 79"/>
                <a:gd name="T12" fmla="*/ 16 w 104"/>
                <a:gd name="T13" fmla="*/ 72 h 79"/>
                <a:gd name="T14" fmla="*/ 101 w 104"/>
                <a:gd name="T15" fmla="*/ 72 h 79"/>
                <a:gd name="T16" fmla="*/ 104 w 104"/>
                <a:gd name="T17" fmla="*/ 72 h 79"/>
                <a:gd name="T18" fmla="*/ 104 w 104"/>
                <a:gd name="T19" fmla="*/ 68 h 79"/>
                <a:gd name="T20" fmla="*/ 104 w 104"/>
                <a:gd name="T21" fmla="*/ 26 h 79"/>
                <a:gd name="T22" fmla="*/ 104 w 104"/>
                <a:gd name="T23" fmla="*/ 24 h 79"/>
                <a:gd name="T24" fmla="*/ 103 w 104"/>
                <a:gd name="T25" fmla="*/ 23 h 79"/>
                <a:gd name="T26" fmla="*/ 90 w 104"/>
                <a:gd name="T27" fmla="*/ 10 h 79"/>
                <a:gd name="T28" fmla="*/ 89 w 104"/>
                <a:gd name="T29" fmla="*/ 9 h 79"/>
                <a:gd name="T30" fmla="*/ 87 w 104"/>
                <a:gd name="T31" fmla="*/ 9 h 79"/>
                <a:gd name="T32" fmla="*/ 31 w 104"/>
                <a:gd name="T33" fmla="*/ 9 h 79"/>
                <a:gd name="T34" fmla="*/ 31 w 104"/>
                <a:gd name="T35" fmla="*/ 17 h 79"/>
                <a:gd name="T36" fmla="*/ 84 w 104"/>
                <a:gd name="T37" fmla="*/ 17 h 79"/>
                <a:gd name="T38" fmla="*/ 83 w 104"/>
                <a:gd name="T39" fmla="*/ 28 h 79"/>
                <a:gd name="T40" fmla="*/ 83 w 104"/>
                <a:gd name="T41" fmla="*/ 30 h 79"/>
                <a:gd name="T42" fmla="*/ 85 w 104"/>
                <a:gd name="T43" fmla="*/ 30 h 79"/>
                <a:gd name="T44" fmla="*/ 97 w 104"/>
                <a:gd name="T45" fmla="*/ 29 h 79"/>
                <a:gd name="T46" fmla="*/ 97 w 104"/>
                <a:gd name="T47" fmla="*/ 65 h 79"/>
                <a:gd name="T48" fmla="*/ 18 w 104"/>
                <a:gd name="T49" fmla="*/ 65 h 79"/>
                <a:gd name="T50" fmla="*/ 95 w 104"/>
                <a:gd name="T51" fmla="*/ 26 h 79"/>
                <a:gd name="T52" fmla="*/ 86 w 104"/>
                <a:gd name="T53" fmla="*/ 26 h 79"/>
                <a:gd name="T54" fmla="*/ 87 w 104"/>
                <a:gd name="T55" fmla="*/ 18 h 79"/>
                <a:gd name="T56" fmla="*/ 95 w 104"/>
                <a:gd name="T57" fmla="*/ 26 h 79"/>
                <a:gd name="T58" fmla="*/ 32 w 104"/>
                <a:gd name="T59" fmla="*/ 43 h 79"/>
                <a:gd name="T60" fmla="*/ 74 w 104"/>
                <a:gd name="T61" fmla="*/ 43 h 79"/>
                <a:gd name="T62" fmla="*/ 74 w 104"/>
                <a:gd name="T63" fmla="*/ 45 h 79"/>
                <a:gd name="T64" fmla="*/ 32 w 104"/>
                <a:gd name="T65" fmla="*/ 45 h 79"/>
                <a:gd name="T66" fmla="*/ 32 w 104"/>
                <a:gd name="T67" fmla="*/ 43 h 79"/>
                <a:gd name="T68" fmla="*/ 32 w 104"/>
                <a:gd name="T69" fmla="*/ 32 h 79"/>
                <a:gd name="T70" fmla="*/ 71 w 104"/>
                <a:gd name="T71" fmla="*/ 32 h 79"/>
                <a:gd name="T72" fmla="*/ 71 w 104"/>
                <a:gd name="T73" fmla="*/ 35 h 79"/>
                <a:gd name="T74" fmla="*/ 32 w 104"/>
                <a:gd name="T75" fmla="*/ 35 h 79"/>
                <a:gd name="T76" fmla="*/ 32 w 104"/>
                <a:gd name="T77" fmla="*/ 32 h 79"/>
                <a:gd name="T78" fmla="*/ 32 w 104"/>
                <a:gd name="T79" fmla="*/ 22 h 79"/>
                <a:gd name="T80" fmla="*/ 71 w 104"/>
                <a:gd name="T81" fmla="*/ 22 h 79"/>
                <a:gd name="T82" fmla="*/ 71 w 104"/>
                <a:gd name="T83" fmla="*/ 25 h 79"/>
                <a:gd name="T84" fmla="*/ 32 w 104"/>
                <a:gd name="T85" fmla="*/ 25 h 79"/>
                <a:gd name="T86" fmla="*/ 32 w 104"/>
                <a:gd name="T87" fmla="*/ 22 h 79"/>
                <a:gd name="T88" fmla="*/ 3 w 104"/>
                <a:gd name="T89" fmla="*/ 66 h 79"/>
                <a:gd name="T90" fmla="*/ 9 w 104"/>
                <a:gd name="T91" fmla="*/ 68 h 79"/>
                <a:gd name="T92" fmla="*/ 9 w 104"/>
                <a:gd name="T93" fmla="*/ 74 h 79"/>
                <a:gd name="T94" fmla="*/ 5 w 104"/>
                <a:gd name="T95" fmla="*/ 79 h 79"/>
                <a:gd name="T96" fmla="*/ 2 w 104"/>
                <a:gd name="T97" fmla="*/ 78 h 79"/>
                <a:gd name="T98" fmla="*/ 0 w 104"/>
                <a:gd name="T99" fmla="*/ 72 h 79"/>
                <a:gd name="T100" fmla="*/ 3 w 104"/>
                <a:gd name="T101" fmla="*/ 66 h 79"/>
                <a:gd name="T102" fmla="*/ 4 w 104"/>
                <a:gd name="T103" fmla="*/ 48 h 79"/>
                <a:gd name="T104" fmla="*/ 2 w 104"/>
                <a:gd name="T105" fmla="*/ 65 h 79"/>
                <a:gd name="T106" fmla="*/ 12 w 104"/>
                <a:gd name="T107" fmla="*/ 67 h 79"/>
                <a:gd name="T108" fmla="*/ 17 w 104"/>
                <a:gd name="T109" fmla="*/ 51 h 79"/>
                <a:gd name="T110" fmla="*/ 4 w 104"/>
                <a:gd name="T111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4" h="79">
                  <a:moveTo>
                    <a:pt x="16" y="2"/>
                  </a:moveTo>
                  <a:cubicBezTo>
                    <a:pt x="21" y="0"/>
                    <a:pt x="24" y="1"/>
                    <a:pt x="27" y="4"/>
                  </a:cubicBezTo>
                  <a:cubicBezTo>
                    <a:pt x="26" y="20"/>
                    <a:pt x="23" y="35"/>
                    <a:pt x="19" y="48"/>
                  </a:cubicBezTo>
                  <a:cubicBezTo>
                    <a:pt x="14" y="47"/>
                    <a:pt x="9" y="46"/>
                    <a:pt x="4" y="45"/>
                  </a:cubicBezTo>
                  <a:cubicBezTo>
                    <a:pt x="6" y="29"/>
                    <a:pt x="10" y="15"/>
                    <a:pt x="16" y="2"/>
                  </a:cubicBezTo>
                  <a:close/>
                  <a:moveTo>
                    <a:pt x="18" y="6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69" y="72"/>
                    <a:pt x="74" y="72"/>
                    <a:pt x="101" y="72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12"/>
                    <a:pt x="31" y="14"/>
                    <a:pt x="31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97" y="29"/>
                    <a:pt x="97" y="29"/>
                    <a:pt x="97" y="29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79" y="65"/>
                    <a:pt x="57" y="65"/>
                    <a:pt x="18" y="65"/>
                  </a:cubicBezTo>
                  <a:close/>
                  <a:moveTo>
                    <a:pt x="95" y="26"/>
                  </a:moveTo>
                  <a:cubicBezTo>
                    <a:pt x="86" y="26"/>
                    <a:pt x="86" y="26"/>
                    <a:pt x="86" y="26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95" y="26"/>
                    <a:pt x="95" y="26"/>
                    <a:pt x="95" y="26"/>
                  </a:cubicBezTo>
                  <a:close/>
                  <a:moveTo>
                    <a:pt x="32" y="43"/>
                  </a:moveTo>
                  <a:cubicBezTo>
                    <a:pt x="74" y="43"/>
                    <a:pt x="74" y="43"/>
                    <a:pt x="74" y="43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3"/>
                    <a:pt x="32" y="43"/>
                    <a:pt x="32" y="43"/>
                  </a:cubicBezTo>
                  <a:close/>
                  <a:moveTo>
                    <a:pt x="32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32" y="22"/>
                  </a:moveTo>
                  <a:cubicBezTo>
                    <a:pt x="71" y="22"/>
                    <a:pt x="71" y="22"/>
                    <a:pt x="71" y="22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2"/>
                    <a:pt x="32" y="22"/>
                    <a:pt x="32" y="22"/>
                  </a:cubicBezTo>
                  <a:close/>
                  <a:moveTo>
                    <a:pt x="3" y="66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79"/>
                    <a:pt x="3" y="79"/>
                    <a:pt x="2" y="7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48"/>
                  </a:moveTo>
                  <a:cubicBezTo>
                    <a:pt x="3" y="53"/>
                    <a:pt x="3" y="59"/>
                    <a:pt x="2" y="65"/>
                  </a:cubicBezTo>
                  <a:cubicBezTo>
                    <a:pt x="5" y="65"/>
                    <a:pt x="9" y="66"/>
                    <a:pt x="12" y="67"/>
                  </a:cubicBezTo>
                  <a:cubicBezTo>
                    <a:pt x="14" y="61"/>
                    <a:pt x="15" y="56"/>
                    <a:pt x="17" y="51"/>
                  </a:cubicBezTo>
                  <a:cubicBezTo>
                    <a:pt x="13" y="50"/>
                    <a:pt x="9" y="49"/>
                    <a:pt x="4" y="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4" grpId="0"/>
      <p:bldP spid="45" grpId="0"/>
      <p:bldP spid="46" grpId="0"/>
      <p:bldP spid="47" grpId="0"/>
      <p:bldP spid="5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923290" y="1325880"/>
            <a:ext cx="89535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反思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357251" y="1096576"/>
            <a:ext cx="6187936" cy="1905068"/>
            <a:chOff x="4238859" y="1324283"/>
            <a:chExt cx="8250581" cy="2540091"/>
          </a:xfrm>
        </p:grpSpPr>
        <p:sp>
          <p:nvSpPr>
            <p:cNvPr id="11" name="矩形 3"/>
            <p:cNvSpPr/>
            <p:nvPr/>
          </p:nvSpPr>
          <p:spPr>
            <a:xfrm>
              <a:off x="5026257" y="1858753"/>
              <a:ext cx="7463183" cy="1836423"/>
            </a:xfrm>
            <a:custGeom>
              <a:avLst/>
              <a:gdLst>
                <a:gd name="connsiteX0" fmla="*/ 0 w 5688632"/>
                <a:gd name="connsiteY0" fmla="*/ 0 h 2053062"/>
                <a:gd name="connsiteX1" fmla="*/ 5688632 w 5688632"/>
                <a:gd name="connsiteY1" fmla="*/ 0 h 2053062"/>
                <a:gd name="connsiteX2" fmla="*/ 5688632 w 5688632"/>
                <a:gd name="connsiteY2" fmla="*/ 2053062 h 2053062"/>
                <a:gd name="connsiteX3" fmla="*/ 0 w 5688632"/>
                <a:gd name="connsiteY3" fmla="*/ 2053062 h 2053062"/>
                <a:gd name="connsiteX4" fmla="*/ 0 w 5688632"/>
                <a:gd name="connsiteY4" fmla="*/ 0 h 2053062"/>
                <a:gd name="connsiteX0-1" fmla="*/ 433137 w 5688632"/>
                <a:gd name="connsiteY0-2" fmla="*/ 12032 h 2053062"/>
                <a:gd name="connsiteX1-3" fmla="*/ 5688632 w 5688632"/>
                <a:gd name="connsiteY1-4" fmla="*/ 0 h 2053062"/>
                <a:gd name="connsiteX2-5" fmla="*/ 5688632 w 5688632"/>
                <a:gd name="connsiteY2-6" fmla="*/ 2053062 h 2053062"/>
                <a:gd name="connsiteX3-7" fmla="*/ 0 w 5688632"/>
                <a:gd name="connsiteY3-8" fmla="*/ 2053062 h 2053062"/>
                <a:gd name="connsiteX4-9" fmla="*/ 433137 w 5688632"/>
                <a:gd name="connsiteY4-10" fmla="*/ 12032 h 20530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688632" h="2053062">
                  <a:moveTo>
                    <a:pt x="433137" y="12032"/>
                  </a:moveTo>
                  <a:lnTo>
                    <a:pt x="5688632" y="0"/>
                  </a:lnTo>
                  <a:lnTo>
                    <a:pt x="5688632" y="2053062"/>
                  </a:lnTo>
                  <a:lnTo>
                    <a:pt x="0" y="2053062"/>
                  </a:lnTo>
                  <a:lnTo>
                    <a:pt x="433137" y="1203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1620000" tIns="46800" rIns="72000" bIns="46800" anchor="ctr"/>
            <a:lstStyle/>
            <a:p>
              <a:pPr>
                <a:lnSpc>
                  <a:spcPct val="140000"/>
                </a:lnSpc>
                <a:defRPr/>
              </a:pPr>
              <a:endParaRPr lang="zh-CN" altLang="en-US" sz="1200" kern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直角三角形 2"/>
            <p:cNvSpPr/>
            <p:nvPr/>
          </p:nvSpPr>
          <p:spPr>
            <a:xfrm rot="17117050" flipH="1">
              <a:off x="5042291" y="2515071"/>
              <a:ext cx="1386578" cy="1312027"/>
            </a:xfrm>
            <a:custGeom>
              <a:avLst/>
              <a:gdLst>
                <a:gd name="connsiteX0" fmla="*/ 0 w 2088232"/>
                <a:gd name="connsiteY0" fmla="*/ 1842558 h 1842558"/>
                <a:gd name="connsiteX1" fmla="*/ 0 w 2088232"/>
                <a:gd name="connsiteY1" fmla="*/ 0 h 1842558"/>
                <a:gd name="connsiteX2" fmla="*/ 2088232 w 2088232"/>
                <a:gd name="connsiteY2" fmla="*/ 1842558 h 1842558"/>
                <a:gd name="connsiteX3" fmla="*/ 0 w 2088232"/>
                <a:gd name="connsiteY3" fmla="*/ 1842558 h 1842558"/>
                <a:gd name="connsiteX0-1" fmla="*/ 0 w 1625488"/>
                <a:gd name="connsiteY0-2" fmla="*/ 1842558 h 1842558"/>
                <a:gd name="connsiteX1-3" fmla="*/ 0 w 1625488"/>
                <a:gd name="connsiteY1-4" fmla="*/ 0 h 1842558"/>
                <a:gd name="connsiteX2-5" fmla="*/ 1625488 w 1625488"/>
                <a:gd name="connsiteY2-6" fmla="*/ 843012 h 1842558"/>
                <a:gd name="connsiteX3-7" fmla="*/ 0 w 1625488"/>
                <a:gd name="connsiteY3-8" fmla="*/ 1842558 h 1842558"/>
                <a:gd name="connsiteX0-9" fmla="*/ 0 w 1690209"/>
                <a:gd name="connsiteY0-10" fmla="*/ 1842558 h 1842558"/>
                <a:gd name="connsiteX1-11" fmla="*/ 0 w 1690209"/>
                <a:gd name="connsiteY1-12" fmla="*/ 0 h 1842558"/>
                <a:gd name="connsiteX2-13" fmla="*/ 1690209 w 1690209"/>
                <a:gd name="connsiteY2-14" fmla="*/ 149753 h 1842558"/>
                <a:gd name="connsiteX3-15" fmla="*/ 0 w 1690209"/>
                <a:gd name="connsiteY3-16" fmla="*/ 1842558 h 184255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90209" h="1842558">
                  <a:moveTo>
                    <a:pt x="0" y="1842558"/>
                  </a:moveTo>
                  <a:lnTo>
                    <a:pt x="0" y="0"/>
                  </a:lnTo>
                  <a:lnTo>
                    <a:pt x="1690209" y="149753"/>
                  </a:lnTo>
                  <a:lnTo>
                    <a:pt x="0" y="184255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zh-CN" altLang="en-US" sz="100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4238859" y="1324283"/>
              <a:ext cx="2314575" cy="1370013"/>
            </a:xfrm>
            <a:custGeom>
              <a:avLst/>
              <a:gdLst>
                <a:gd name="connsiteX0" fmla="*/ 271763 w 2315387"/>
                <a:gd name="connsiteY0" fmla="*/ 0 h 1620180"/>
                <a:gd name="connsiteX1" fmla="*/ 1824103 w 2315387"/>
                <a:gd name="connsiteY1" fmla="*/ 232317 h 1620180"/>
                <a:gd name="connsiteX2" fmla="*/ 2315387 w 2315387"/>
                <a:gd name="connsiteY2" fmla="*/ 1620180 h 1620180"/>
                <a:gd name="connsiteX3" fmla="*/ 0 w 2315387"/>
                <a:gd name="connsiteY3" fmla="*/ 1528412 h 16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5387" h="1620180">
                  <a:moveTo>
                    <a:pt x="271763" y="0"/>
                  </a:moveTo>
                  <a:lnTo>
                    <a:pt x="1824103" y="232317"/>
                  </a:lnTo>
                  <a:lnTo>
                    <a:pt x="2315387" y="1620180"/>
                  </a:lnTo>
                  <a:lnTo>
                    <a:pt x="0" y="1528412"/>
                  </a:ln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endParaRPr lang="zh-CN" altLang="en-US" sz="15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7"/>
            <p:cNvSpPr txBox="1"/>
            <p:nvPr/>
          </p:nvSpPr>
          <p:spPr>
            <a:xfrm>
              <a:off x="4412243" y="1748102"/>
              <a:ext cx="1760683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智能</a:t>
              </a: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门锁</a:t>
              </a:r>
              <a:endPara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22" name="Text Box 13"/>
            <p:cNvSpPr txBox="1">
              <a:spLocks noChangeArrowheads="1"/>
            </p:cNvSpPr>
            <p:nvPr/>
          </p:nvSpPr>
          <p:spPr bwMode="gray">
            <a:xfrm>
              <a:off x="6569732" y="2139623"/>
              <a:ext cx="5742940" cy="13529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marL="120650" indent="-1206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indent="0" algn="just">
                <a:lnSpc>
                  <a:spcPct val="125000"/>
                </a:lnSpc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、</a:t>
              </a:r>
              <a:r>
                <a:rPr lang="zh-CN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本项目所涉及的机械结构很难不在多次使用中保持良好的</a:t>
              </a:r>
              <a:r>
                <a:rPr lang="zh-CN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性能</a:t>
              </a:r>
              <a:endParaRPr lang="zh-CN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  <a:p>
              <a:pPr marL="0" indent="0" algn="just">
                <a:lnSpc>
                  <a:spcPct val="125000"/>
                </a:lnSpc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2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、</a:t>
              </a:r>
              <a:r>
                <a:rPr lang="zh-CN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录入指纹等仍需在电脑上</a:t>
              </a:r>
              <a:r>
                <a:rPr lang="zh-CN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进行。</a:t>
              </a:r>
              <a:endParaRPr lang="zh-CN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  <a:p>
              <a:pPr marL="0" indent="0" algn="just">
                <a:lnSpc>
                  <a:spcPct val="125000"/>
                </a:lnSpc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3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、开门过程中，交互体验差，没有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显示屏。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97687" y="2800913"/>
            <a:ext cx="6440486" cy="1922837"/>
            <a:chOff x="1706779" y="3596733"/>
            <a:chExt cx="8587315" cy="2563782"/>
          </a:xfrm>
        </p:grpSpPr>
        <p:sp>
          <p:nvSpPr>
            <p:cNvPr id="19" name="矩形 3"/>
            <p:cNvSpPr/>
            <p:nvPr/>
          </p:nvSpPr>
          <p:spPr>
            <a:xfrm>
              <a:off x="2474753" y="4174210"/>
              <a:ext cx="7819341" cy="1819058"/>
            </a:xfrm>
            <a:custGeom>
              <a:avLst/>
              <a:gdLst>
                <a:gd name="connsiteX0" fmla="*/ 0 w 5688632"/>
                <a:gd name="connsiteY0" fmla="*/ 0 h 2053062"/>
                <a:gd name="connsiteX1" fmla="*/ 5688632 w 5688632"/>
                <a:gd name="connsiteY1" fmla="*/ 0 h 2053062"/>
                <a:gd name="connsiteX2" fmla="*/ 5688632 w 5688632"/>
                <a:gd name="connsiteY2" fmla="*/ 2053062 h 2053062"/>
                <a:gd name="connsiteX3" fmla="*/ 0 w 5688632"/>
                <a:gd name="connsiteY3" fmla="*/ 2053062 h 2053062"/>
                <a:gd name="connsiteX4" fmla="*/ 0 w 5688632"/>
                <a:gd name="connsiteY4" fmla="*/ 0 h 2053062"/>
                <a:gd name="connsiteX0-1" fmla="*/ 433137 w 5688632"/>
                <a:gd name="connsiteY0-2" fmla="*/ 12032 h 2053062"/>
                <a:gd name="connsiteX1-3" fmla="*/ 5688632 w 5688632"/>
                <a:gd name="connsiteY1-4" fmla="*/ 0 h 2053062"/>
                <a:gd name="connsiteX2-5" fmla="*/ 5688632 w 5688632"/>
                <a:gd name="connsiteY2-6" fmla="*/ 2053062 h 2053062"/>
                <a:gd name="connsiteX3-7" fmla="*/ 0 w 5688632"/>
                <a:gd name="connsiteY3-8" fmla="*/ 2053062 h 2053062"/>
                <a:gd name="connsiteX4-9" fmla="*/ 433137 w 5688632"/>
                <a:gd name="connsiteY4-10" fmla="*/ 12032 h 20530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688632" h="2053062">
                  <a:moveTo>
                    <a:pt x="433137" y="12032"/>
                  </a:moveTo>
                  <a:lnTo>
                    <a:pt x="5688632" y="0"/>
                  </a:lnTo>
                  <a:lnTo>
                    <a:pt x="5688632" y="2053062"/>
                  </a:lnTo>
                  <a:lnTo>
                    <a:pt x="0" y="2053062"/>
                  </a:lnTo>
                  <a:lnTo>
                    <a:pt x="433137" y="1203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1620000" tIns="46800" rIns="72000" bIns="46800" anchor="ctr"/>
            <a:lstStyle/>
            <a:p>
              <a:pPr>
                <a:lnSpc>
                  <a:spcPct val="140000"/>
                </a:lnSpc>
                <a:defRPr/>
              </a:pPr>
              <a:endParaRPr lang="zh-CN" altLang="en-US" sz="1200" kern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直角三角形 2"/>
            <p:cNvSpPr/>
            <p:nvPr/>
          </p:nvSpPr>
          <p:spPr>
            <a:xfrm rot="17117050" flipH="1">
              <a:off x="2486725" y="4791148"/>
              <a:ext cx="1408213" cy="1330520"/>
            </a:xfrm>
            <a:custGeom>
              <a:avLst/>
              <a:gdLst>
                <a:gd name="connsiteX0" fmla="*/ 0 w 2088232"/>
                <a:gd name="connsiteY0" fmla="*/ 1842558 h 1842558"/>
                <a:gd name="connsiteX1" fmla="*/ 0 w 2088232"/>
                <a:gd name="connsiteY1" fmla="*/ 0 h 1842558"/>
                <a:gd name="connsiteX2" fmla="*/ 2088232 w 2088232"/>
                <a:gd name="connsiteY2" fmla="*/ 1842558 h 1842558"/>
                <a:gd name="connsiteX3" fmla="*/ 0 w 2088232"/>
                <a:gd name="connsiteY3" fmla="*/ 1842558 h 1842558"/>
                <a:gd name="connsiteX0-1" fmla="*/ 0 w 1625488"/>
                <a:gd name="connsiteY0-2" fmla="*/ 1842558 h 1842558"/>
                <a:gd name="connsiteX1-3" fmla="*/ 0 w 1625488"/>
                <a:gd name="connsiteY1-4" fmla="*/ 0 h 1842558"/>
                <a:gd name="connsiteX2-5" fmla="*/ 1625488 w 1625488"/>
                <a:gd name="connsiteY2-6" fmla="*/ 843012 h 1842558"/>
                <a:gd name="connsiteX3-7" fmla="*/ 0 w 1625488"/>
                <a:gd name="connsiteY3-8" fmla="*/ 1842558 h 1842558"/>
                <a:gd name="connsiteX0-9" fmla="*/ 0 w 1690209"/>
                <a:gd name="connsiteY0-10" fmla="*/ 1842558 h 1842558"/>
                <a:gd name="connsiteX1-11" fmla="*/ 0 w 1690209"/>
                <a:gd name="connsiteY1-12" fmla="*/ 0 h 1842558"/>
                <a:gd name="connsiteX2-13" fmla="*/ 1690209 w 1690209"/>
                <a:gd name="connsiteY2-14" fmla="*/ 149753 h 1842558"/>
                <a:gd name="connsiteX3-15" fmla="*/ 0 w 1690209"/>
                <a:gd name="connsiteY3-16" fmla="*/ 1842558 h 184255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90209" h="1842558">
                  <a:moveTo>
                    <a:pt x="0" y="1842558"/>
                  </a:moveTo>
                  <a:lnTo>
                    <a:pt x="0" y="0"/>
                  </a:lnTo>
                  <a:lnTo>
                    <a:pt x="1690209" y="149753"/>
                  </a:lnTo>
                  <a:lnTo>
                    <a:pt x="0" y="184255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zh-CN" altLang="en-US" sz="100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1706779" y="3596733"/>
              <a:ext cx="2314575" cy="1370012"/>
            </a:xfrm>
            <a:custGeom>
              <a:avLst/>
              <a:gdLst>
                <a:gd name="connsiteX0" fmla="*/ 271763 w 2315387"/>
                <a:gd name="connsiteY0" fmla="*/ 0 h 1620180"/>
                <a:gd name="connsiteX1" fmla="*/ 1824103 w 2315387"/>
                <a:gd name="connsiteY1" fmla="*/ 232317 h 1620180"/>
                <a:gd name="connsiteX2" fmla="*/ 2315387 w 2315387"/>
                <a:gd name="connsiteY2" fmla="*/ 1620180 h 1620180"/>
                <a:gd name="connsiteX3" fmla="*/ 0 w 2315387"/>
                <a:gd name="connsiteY3" fmla="*/ 1528412 h 16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5387" h="1620180">
                  <a:moveTo>
                    <a:pt x="271763" y="0"/>
                  </a:moveTo>
                  <a:lnTo>
                    <a:pt x="1824103" y="232317"/>
                  </a:lnTo>
                  <a:lnTo>
                    <a:pt x="2315387" y="1620180"/>
                  </a:lnTo>
                  <a:lnTo>
                    <a:pt x="0" y="1528412"/>
                  </a:ln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endParaRPr lang="zh-CN" altLang="en-US" sz="15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8"/>
            <p:cNvSpPr txBox="1"/>
            <p:nvPr/>
          </p:nvSpPr>
          <p:spPr>
            <a:xfrm>
              <a:off x="1864171" y="3987849"/>
              <a:ext cx="1867972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1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厕所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Text Box 13"/>
            <p:cNvSpPr txBox="1">
              <a:spLocks noChangeArrowheads="1"/>
            </p:cNvSpPr>
            <p:nvPr/>
          </p:nvSpPr>
          <p:spPr bwMode="gray">
            <a:xfrm>
              <a:off x="4200713" y="4397040"/>
              <a:ext cx="5878956" cy="13529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marL="120650" indent="-1206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indent="0">
                <a:lnSpc>
                  <a:spcPct val="125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在建立的模型中，人体红外传感器可能过于敏感，比较容易误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触发。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  <a:p>
              <a:pPr marL="0" indent="0">
                <a:lnSpc>
                  <a:spcPct val="125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现有模型无法摆脱有线的连接，在实际应用中，每个传感器都应该配有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wifi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模块。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720343" y="1252754"/>
            <a:ext cx="454292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08299" y="2933794"/>
            <a:ext cx="494366" cy="76174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4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5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>
            <a:spLocks noChangeArrowheads="1"/>
          </p:cNvSpPr>
          <p:nvPr/>
        </p:nvSpPr>
        <p:spPr bwMode="auto">
          <a:xfrm>
            <a:off x="476188" y="177842"/>
            <a:ext cx="1723545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成绩与思考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30" name="等腰三角形 29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/>
      <p:bldP spid="29" grpId="0"/>
      <p:bldP spid="3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对象 1"/>
          <p:cNvGraphicFramePr/>
          <p:nvPr>
            <p:custDataLst>
              <p:tags r:id="rId1"/>
            </p:custDataLst>
          </p:nvPr>
        </p:nvGraphicFramePr>
        <p:xfrm>
          <a:off x="5300663" y="875665"/>
          <a:ext cx="2256790" cy="2908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" r:id="rId2" imgW="2990215" imgH="2974975" progId="Word.Document.8">
                  <p:embed/>
                </p:oleObj>
              </mc:Choice>
              <mc:Fallback>
                <p:oleObj name="" r:id="rId2" imgW="2990215" imgH="2974975" progId="Word.Document.8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00663" y="875665"/>
                        <a:ext cx="2256790" cy="2908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左箭头 4"/>
          <p:cNvSpPr/>
          <p:nvPr/>
        </p:nvSpPr>
        <p:spPr>
          <a:xfrm rot="21000000">
            <a:off x="6878955" y="2109470"/>
            <a:ext cx="1019810" cy="205105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908925" y="1973580"/>
            <a:ext cx="716280" cy="3708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指示灯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左箭头 6"/>
          <p:cNvSpPr/>
          <p:nvPr>
            <p:custDataLst>
              <p:tags r:id="rId4"/>
            </p:custDataLst>
          </p:nvPr>
        </p:nvSpPr>
        <p:spPr>
          <a:xfrm rot="21000000">
            <a:off x="6717030" y="1186815"/>
            <a:ext cx="1019810" cy="205105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7794625" y="1020445"/>
            <a:ext cx="894080" cy="3708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指纹模块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aphicFrame>
        <p:nvGraphicFramePr>
          <p:cNvPr id="9" name="对象 8"/>
          <p:cNvGraphicFramePr/>
          <p:nvPr>
            <p:custDataLst>
              <p:tags r:id="rId6"/>
            </p:custDataLst>
          </p:nvPr>
        </p:nvGraphicFramePr>
        <p:xfrm>
          <a:off x="2410460" y="835025"/>
          <a:ext cx="2212975" cy="3164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" name="" r:id="rId7" imgW="2883535" imgH="3069590" progId="Word.Document.8">
                  <p:embed/>
                </p:oleObj>
              </mc:Choice>
              <mc:Fallback>
                <p:oleObj name="" r:id="rId7" imgW="2883535" imgH="3069590" progId="Word.Document.8">
                  <p:embed/>
                  <p:pic>
                    <p:nvPicPr>
                      <p:cNvPr id="0" name="图片 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10460" y="835025"/>
                        <a:ext cx="2212975" cy="3164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左箭头 10"/>
          <p:cNvSpPr/>
          <p:nvPr>
            <p:custDataLst>
              <p:tags r:id="rId9"/>
            </p:custDataLst>
          </p:nvPr>
        </p:nvSpPr>
        <p:spPr>
          <a:xfrm rot="11700000">
            <a:off x="2091690" y="1437640"/>
            <a:ext cx="1019810" cy="205105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</p:txBody>
      </p:sp>
      <p:sp>
        <p:nvSpPr>
          <p:cNvPr id="12" name="左箭头 11"/>
          <p:cNvSpPr/>
          <p:nvPr>
            <p:custDataLst>
              <p:tags r:id="rId10"/>
            </p:custDataLst>
          </p:nvPr>
        </p:nvSpPr>
        <p:spPr>
          <a:xfrm rot="11700000">
            <a:off x="1907540" y="2623185"/>
            <a:ext cx="1019810" cy="205105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</p:txBody>
      </p:sp>
      <p:sp>
        <p:nvSpPr>
          <p:cNvPr id="13" name="文本框 12"/>
          <p:cNvSpPr txBox="1"/>
          <p:nvPr>
            <p:custDataLst>
              <p:tags r:id="rId11"/>
            </p:custDataLst>
          </p:nvPr>
        </p:nvSpPr>
        <p:spPr>
          <a:xfrm>
            <a:off x="1354455" y="1020445"/>
            <a:ext cx="894080" cy="6502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树莓派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连接电源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12"/>
            </p:custDataLst>
          </p:nvPr>
        </p:nvSpPr>
        <p:spPr>
          <a:xfrm>
            <a:off x="1354455" y="1844675"/>
            <a:ext cx="1071880" cy="6502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舵机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连接</a:t>
            </a: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门把手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2458991" y="1941827"/>
            <a:ext cx="5839485" cy="83099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5000" b="1" dirty="0" smtClean="0">
                <a:solidFill>
                  <a:srgbClr val="071F65"/>
                </a:solidFill>
                <a:latin typeface="+mj-ea"/>
                <a:ea typeface="+mj-ea"/>
              </a:rPr>
              <a:t>演示完毕 请多指点</a:t>
            </a:r>
            <a:endParaRPr lang="zh-CN" altLang="en-US" sz="5000" b="1" dirty="0">
              <a:solidFill>
                <a:srgbClr val="071F65"/>
              </a:solidFill>
              <a:latin typeface="+mj-ea"/>
              <a:ea typeface="+mj-ea"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542581" y="2900164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2529001" y="1633327"/>
            <a:ext cx="3422909" cy="28384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南京林业大学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6"/>
          <p:cNvSpPr>
            <a:spLocks noEditPoints="1"/>
          </p:cNvSpPr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542581" y="3501938"/>
            <a:ext cx="2364105" cy="93027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p>
            <a:r>
              <a:rPr kumimoji="1" lang="zh-CN" altLang="en-US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答辩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人：</a:t>
            </a:r>
            <a:r>
              <a:rPr kumimoji="1" lang="en-US" altLang="zh-CN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200860421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王斌</a:t>
            </a:r>
            <a:endParaRPr kumimoji="1" lang="zh-CN" altLang="en-US" b="1" dirty="0" smtClean="0">
              <a:solidFill>
                <a:srgbClr val="071F6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kumimoji="1" lang="en-US" altLang="zh-CN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	200860420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陶俊飞</a:t>
            </a:r>
            <a:endParaRPr kumimoji="1" lang="zh-CN" altLang="en-US" b="1" dirty="0" smtClean="0">
              <a:solidFill>
                <a:srgbClr val="071F6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kumimoji="1" lang="en-US" altLang="zh-CN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	200860426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徐震</a:t>
            </a:r>
            <a:endParaRPr kumimoji="1" lang="zh-CN" altLang="en-US" b="1" dirty="0" smtClean="0">
              <a:solidFill>
                <a:srgbClr val="071F6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kumimoji="1" lang="en-US" altLang="zh-CN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	200860422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王</a:t>
            </a:r>
            <a:r>
              <a:rPr kumimoji="1" lang="zh-CN" altLang="en-US" b="1" dirty="0" smtClean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新强</a:t>
            </a:r>
            <a:endParaRPr kumimoji="1" lang="zh-CN" altLang="en-US" b="1" dirty="0" smtClean="0">
              <a:solidFill>
                <a:srgbClr val="071F6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1" grpId="0" animBg="1"/>
      <p:bldP spid="32" grpId="0" animBg="1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013" y="-32451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6" name="文本框 1"/>
          <p:cNvSpPr txBox="1"/>
          <p:nvPr/>
        </p:nvSpPr>
        <p:spPr>
          <a:xfrm>
            <a:off x="2796809" y="1334898"/>
            <a:ext cx="946413" cy="3924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071F65"/>
                </a:solidFill>
                <a:latin typeface="+mj-ea"/>
                <a:ea typeface="+mj-ea"/>
              </a:rPr>
              <a:t>过渡页</a:t>
            </a:r>
            <a:endParaRPr lang="zh-CN" altLang="en-US" sz="2100" dirty="0">
              <a:solidFill>
                <a:srgbClr val="071F65"/>
              </a:solidFill>
              <a:latin typeface="+mj-ea"/>
              <a:ea typeface="+mj-ea"/>
            </a:endParaRPr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1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1968500" cy="622300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项目总</a:t>
            </a:r>
            <a:r>
              <a:rPr lang="zh-CN" altLang="en-US" sz="3600" b="1" dirty="0">
                <a:solidFill>
                  <a:schemeClr val="bg1"/>
                </a:solidFill>
              </a:rPr>
              <a:t>述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30600" y="3703955"/>
            <a:ext cx="522097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rPr>
              <a:t>项目代码管理</a:t>
            </a:r>
            <a:r>
              <a:rPr lang="en-US" altLang="zh-CN" sz="1400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400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rPr>
              <a:t>：https://github.com/wangxuzuo/Smart-Dormitory</a:t>
            </a:r>
            <a:endParaRPr lang="zh-CN" altLang="en-US" sz="1400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  <p:bldP spid="37" grpId="0" animBg="1"/>
      <p:bldP spid="26" grpId="0"/>
      <p:bldP spid="27" grpId="0"/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组合 93"/>
          <p:cNvGrpSpPr/>
          <p:nvPr/>
        </p:nvGrpSpPr>
        <p:grpSpPr>
          <a:xfrm>
            <a:off x="836366" y="948917"/>
            <a:ext cx="7494437" cy="1697505"/>
            <a:chOff x="2962835" y="1279908"/>
            <a:chExt cx="7162269" cy="1597591"/>
          </a:xfrm>
        </p:grpSpPr>
        <p:sp>
          <p:nvSpPr>
            <p:cNvPr id="95" name="矩形 94"/>
            <p:cNvSpPr>
              <a:spLocks noChangeArrowheads="1"/>
            </p:cNvSpPr>
            <p:nvPr/>
          </p:nvSpPr>
          <p:spPr bwMode="auto">
            <a:xfrm>
              <a:off x="2962835" y="1587228"/>
              <a:ext cx="7162269" cy="12902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学生容易忘记携带钥匙导致无法进入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宿舍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钥匙易被复制，无法保障财务安全和人身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安全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为了提升宿舍的安全性和便利性，本项目旨在将宿舍门锁系统进行指纹化升级，实现更高级别的安全控制和更便捷的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使用。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962835" y="1279908"/>
              <a:ext cx="936378" cy="302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5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解决问题</a:t>
              </a:r>
              <a:endParaRPr lang="zh-CN" altLang="en-US" sz="15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951816" y="2810565"/>
            <a:ext cx="3746500" cy="1245235"/>
            <a:chOff x="699345" y="3029704"/>
            <a:chExt cx="3580447" cy="1171939"/>
          </a:xfrm>
        </p:grpSpPr>
        <p:sp>
          <p:nvSpPr>
            <p:cNvPr id="104" name="TextBox 103"/>
            <p:cNvSpPr txBox="1"/>
            <p:nvPr/>
          </p:nvSpPr>
          <p:spPr>
            <a:xfrm>
              <a:off x="699345" y="3029704"/>
              <a:ext cx="3580447" cy="11719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实现内容</a:t>
              </a:r>
              <a:endPara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通过树莓派和指纹模块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实现通过指纹打开门锁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blinker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在手机上进行开锁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" name="矩形 104"/>
            <p:cNvSpPr/>
            <p:nvPr/>
          </p:nvSpPr>
          <p:spPr>
            <a:xfrm>
              <a:off x="891718" y="3800585"/>
              <a:ext cx="1962612" cy="340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2105"/>
                </a:lnSpc>
              </a:pP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501588" y="177842"/>
            <a:ext cx="140335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智能</a:t>
            </a: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门锁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pic>
        <p:nvPicPr>
          <p:cNvPr id="2" name="图片 1" descr="/private/var/folders/gw/lj1kd8yd4t34xyfg6zbb5xqh0000gn/T/com.kingsoft.wpsoffice.mac/picturecompress_20230522191934/output_1.jpgoutput_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21706" t="22118" r="28493" b="29778"/>
          <a:stretch>
            <a:fillRect/>
          </a:stretch>
        </p:blipFill>
        <p:spPr>
          <a:xfrm rot="5400000">
            <a:off x="5829935" y="505460"/>
            <a:ext cx="1668145" cy="1208405"/>
          </a:xfrm>
          <a:prstGeom prst="rect">
            <a:avLst/>
          </a:prstGeom>
        </p:spPr>
      </p:pic>
      <p:pic>
        <p:nvPicPr>
          <p:cNvPr id="3" name="图片 2" descr="/private/var/folders/gw/lj1kd8yd4t34xyfg6zbb5xqh0000gn/T/com.kingsoft.wpsoffice.mac/picturecompress_20230522192043/output_1.jpgoutput_1"/>
          <p:cNvPicPr>
            <a:picLocks noChangeAspect="1"/>
          </p:cNvPicPr>
          <p:nvPr/>
        </p:nvPicPr>
        <p:blipFill>
          <a:blip r:embed="rId3"/>
          <a:srcRect l="-12653" t="-9312" r="21362" b="11026"/>
          <a:stretch>
            <a:fillRect/>
          </a:stretch>
        </p:blipFill>
        <p:spPr>
          <a:xfrm rot="5400000">
            <a:off x="5459095" y="2386330"/>
            <a:ext cx="2846705" cy="23698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140335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智能厕所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17" name="箭头3"/>
          <p:cNvSpPr/>
          <p:nvPr/>
        </p:nvSpPr>
        <p:spPr bwMode="gray">
          <a:xfrm flipV="1">
            <a:off x="1531850" y="2889667"/>
            <a:ext cx="819764" cy="114053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9" name="箭头1"/>
          <p:cNvSpPr/>
          <p:nvPr/>
        </p:nvSpPr>
        <p:spPr bwMode="gray">
          <a:xfrm>
            <a:off x="1526579" y="1643759"/>
            <a:ext cx="819764" cy="132119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文本1"/>
          <p:cNvSpPr>
            <a:spLocks noChangeArrowheads="1"/>
          </p:cNvSpPr>
          <p:nvPr/>
        </p:nvSpPr>
        <p:spPr bwMode="gray">
          <a:xfrm>
            <a:off x="3378267" y="1352205"/>
            <a:ext cx="4434093" cy="896993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厕所开灯步骤繁琐、空气流通差、厕所坑位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抢占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标题1"/>
          <p:cNvSpPr>
            <a:spLocks noChangeArrowheads="1"/>
          </p:cNvSpPr>
          <p:nvPr/>
        </p:nvSpPr>
        <p:spPr bwMode="gray">
          <a:xfrm>
            <a:off x="2446313" y="1347614"/>
            <a:ext cx="931954" cy="901585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zh-CN" sz="1400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解决问题</a:t>
            </a:r>
            <a:endParaRPr lang="zh-CN" altLang="zh-CN" sz="1400" b="1" dirty="0">
              <a:solidFill>
                <a:sysClr val="window" lastClr="FFFFFF">
                  <a:lumMod val="9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3"/>
          <p:cNvSpPr>
            <a:spLocks noChangeArrowheads="1"/>
          </p:cNvSpPr>
          <p:nvPr/>
        </p:nvSpPr>
        <p:spPr bwMode="ltGray">
          <a:xfrm>
            <a:off x="3378267" y="3523042"/>
            <a:ext cx="4434093" cy="88605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红外传感：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实现无感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开灯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风扇：无感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通风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Blinker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物联网：远程开关灯、远程查看坑位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抢占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标题3"/>
          <p:cNvSpPr>
            <a:spLocks noChangeArrowheads="1"/>
          </p:cNvSpPr>
          <p:nvPr/>
        </p:nvSpPr>
        <p:spPr bwMode="gray">
          <a:xfrm>
            <a:off x="2446313" y="3523042"/>
            <a:ext cx="931954" cy="886051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</a:t>
            </a:r>
            <a:endParaRPr lang="zh-CN" altLang="en-US" sz="1400" b="1" dirty="0">
              <a:solidFill>
                <a:sysClr val="window" lastClr="FFFFFF">
                  <a:lumMod val="9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Oval 19"/>
          <p:cNvSpPr>
            <a:spLocks noChangeArrowheads="1"/>
          </p:cNvSpPr>
          <p:nvPr/>
        </p:nvSpPr>
        <p:spPr bwMode="auto">
          <a:xfrm>
            <a:off x="1111928" y="2442238"/>
            <a:ext cx="892911" cy="894027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</a:ln>
          <a:effectLst/>
        </p:spPr>
        <p:txBody>
          <a:bodyPr lIns="62118" tIns="31058" rIns="62118" bIns="31058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900" b="1" kern="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解决</a:t>
            </a:r>
            <a:r>
              <a:rPr lang="zh-CN" altLang="en-US" sz="1900" b="1" kern="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方案</a:t>
            </a:r>
            <a:endParaRPr lang="zh-CN" altLang="en-US" sz="1900" b="1" kern="0" dirty="0" smtClea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09090" y="408940"/>
            <a:ext cx="309880" cy="3708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lnSpc>
                <a:spcPct val="130000"/>
              </a:lnSpc>
            </a:pP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  <p:bldP spid="17" grpId="0" animBg="1"/>
      <p:bldP spid="19" grpId="0" animBg="1"/>
      <p:bldP spid="20" grpId="0" animBg="1"/>
      <p:bldP spid="21" grpId="0" animBg="1"/>
      <p:bldP spid="24" grpId="0" animBg="1"/>
      <p:bldP spid="25" grpId="0" animBg="1"/>
      <p:bldP spid="26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/private/var/folders/gw/lj1kd8yd4t34xyfg6zbb5xqh0000gn/T/com.kingsoft.wpsoffice.mac/picturecompress_20230522192228/output_2.jpgoutput_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7640" y="97790"/>
            <a:ext cx="4603750" cy="3453130"/>
          </a:xfrm>
          <a:prstGeom prst="rect">
            <a:avLst/>
          </a:prstGeom>
        </p:spPr>
      </p:pic>
      <p:pic>
        <p:nvPicPr>
          <p:cNvPr id="5" name="图片 4" descr="IMG_88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7730" y="1789430"/>
            <a:ext cx="4250690" cy="3188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/>
          <p:cNvSpPr>
            <a:spLocks noChangeArrowheads="1"/>
          </p:cNvSpPr>
          <p:nvPr/>
        </p:nvSpPr>
        <p:spPr bwMode="auto">
          <a:xfrm>
            <a:off x="476188" y="177842"/>
            <a:ext cx="1825625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Blinker</a:t>
            </a: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控制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16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35020" y="24130"/>
            <a:ext cx="3974465" cy="2369820"/>
          </a:xfrm>
          <a:prstGeom prst="rect">
            <a:avLst/>
          </a:prstGeom>
        </p:spPr>
      </p:pic>
      <p:grpSp>
        <p:nvGrpSpPr>
          <p:cNvPr id="94" name="组合 93"/>
          <p:cNvGrpSpPr/>
          <p:nvPr/>
        </p:nvGrpSpPr>
        <p:grpSpPr>
          <a:xfrm>
            <a:off x="808990" y="948690"/>
            <a:ext cx="3216275" cy="1294296"/>
            <a:chOff x="2962823" y="1279908"/>
            <a:chExt cx="7162269" cy="531106"/>
          </a:xfrm>
        </p:grpSpPr>
        <p:sp>
          <p:nvSpPr>
            <p:cNvPr id="95" name="矩形 94"/>
            <p:cNvSpPr>
              <a:spLocks noChangeArrowheads="1"/>
            </p:cNvSpPr>
            <p:nvPr/>
          </p:nvSpPr>
          <p:spPr bwMode="auto">
            <a:xfrm>
              <a:off x="2962823" y="1576763"/>
              <a:ext cx="7162269" cy="234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p>
              <a:pPr>
                <a:lnSpc>
                  <a:spcPct val="130000"/>
                </a:lnSpc>
              </a:pP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962823" y="1279908"/>
              <a:ext cx="3324481" cy="13210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</a:bodyPr>
            <a:p>
              <a:r>
                <a:rPr lang="en-US" altLang="zh-CN" sz="15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Blinker</a:t>
              </a:r>
              <a:r>
                <a:rPr lang="zh-CN" altLang="en-US" sz="1500" dirty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优势</a:t>
              </a:r>
              <a:endParaRPr lang="zh-CN" altLang="en-US" sz="15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41960" y="1582420"/>
            <a:ext cx="3074670" cy="2249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1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、下载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Blinker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库</a:t>
            </a:r>
            <a:endParaRPr lang="zh-CN" altLang="en-US" sz="18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、输入设备密钥</a:t>
            </a:r>
            <a:endParaRPr lang="zh-CN" altLang="en-US" sz="18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3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、以MQTT方式接入设备，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	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即可进行远程控制</a:t>
            </a:r>
            <a:endParaRPr lang="zh-CN" altLang="en-US" sz="18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、手机</a:t>
            </a:r>
            <a:r>
              <a:rPr lang="en-US" altLang="zh-CN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APP</a:t>
            </a:r>
            <a:r>
              <a:rPr lang="zh-CN" altLang="en-US" sz="18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远程控制</a:t>
            </a:r>
            <a:endParaRPr lang="zh-CN" altLang="en-US" sz="18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18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020" y="2393950"/>
            <a:ext cx="4149725" cy="2528570"/>
          </a:xfrm>
          <a:prstGeom prst="rect">
            <a:avLst/>
          </a:prstGeom>
        </p:spPr>
      </p:pic>
      <p:pic>
        <p:nvPicPr>
          <p:cNvPr id="3" name="图片 2" descr="IMG_89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4745" y="117475"/>
            <a:ext cx="1507490" cy="3263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6" name="文本框 1"/>
          <p:cNvSpPr txBox="1"/>
          <p:nvPr/>
        </p:nvSpPr>
        <p:spPr>
          <a:xfrm>
            <a:off x="2796809" y="1334898"/>
            <a:ext cx="946413" cy="3924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071F65"/>
                </a:solidFill>
                <a:latin typeface="+mj-ea"/>
                <a:ea typeface="+mj-ea"/>
              </a:rPr>
              <a:t>过渡页</a:t>
            </a:r>
            <a:endParaRPr lang="zh-CN" altLang="en-US" sz="2100" dirty="0">
              <a:solidFill>
                <a:srgbClr val="071F65"/>
              </a:solidFill>
              <a:latin typeface="+mj-ea"/>
              <a:ea typeface="+mj-ea"/>
            </a:endParaRPr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</a:rPr>
              <a:t>Part</a:t>
            </a:r>
            <a:r>
              <a:rPr lang="en-US" altLang="zh-CN" sz="5400" b="1" dirty="0" smtClean="0">
                <a:solidFill>
                  <a:schemeClr val="bg1"/>
                </a:solidFill>
              </a:rPr>
              <a:t>2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3342005" cy="622300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关键部件的</a:t>
            </a:r>
            <a:r>
              <a:rPr lang="zh-CN" altLang="en-US" sz="3600" b="1" dirty="0">
                <a:solidFill>
                  <a:schemeClr val="bg1"/>
                </a:solidFill>
              </a:rPr>
              <a:t>介绍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6" grpId="0"/>
      <p:bldP spid="27" grpId="0"/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54825" y="719455"/>
            <a:ext cx="2357755" cy="1580515"/>
          </a:xfrm>
          <a:prstGeom prst="rect">
            <a:avLst/>
          </a:prstGeom>
        </p:spPr>
      </p:pic>
      <p:grpSp>
        <p:nvGrpSpPr>
          <p:cNvPr id="66" name="组合 65"/>
          <p:cNvGrpSpPr/>
          <p:nvPr/>
        </p:nvGrpSpPr>
        <p:grpSpPr>
          <a:xfrm>
            <a:off x="3343026" y="1289910"/>
            <a:ext cx="2460709" cy="2635368"/>
            <a:chOff x="3761090" y="2476501"/>
            <a:chExt cx="1787040" cy="1913883"/>
          </a:xfrm>
        </p:grpSpPr>
        <p:cxnSp>
          <p:nvCxnSpPr>
            <p:cNvPr id="67" name="直接连接符 66"/>
            <p:cNvCxnSpPr/>
            <p:nvPr/>
          </p:nvCxnSpPr>
          <p:spPr>
            <a:xfrm flipH="1">
              <a:off x="3905250" y="2633101"/>
              <a:ext cx="745807" cy="24924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H="1">
              <a:off x="4712971" y="3886200"/>
              <a:ext cx="598169" cy="283921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H="1">
              <a:off x="3985260" y="3596640"/>
              <a:ext cx="670560" cy="23622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H="1">
              <a:off x="4652011" y="2918460"/>
              <a:ext cx="666749" cy="291541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H="1" flipV="1">
              <a:off x="4015740" y="3893820"/>
              <a:ext cx="579120" cy="25908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H="1" flipV="1">
              <a:off x="4641585" y="3589802"/>
              <a:ext cx="707655" cy="250678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H="1" flipV="1">
              <a:off x="4672065" y="2637302"/>
              <a:ext cx="707655" cy="250678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H="1" flipV="1">
              <a:off x="3970020" y="2903220"/>
              <a:ext cx="640080" cy="28956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3927476" y="2917825"/>
              <a:ext cx="3174" cy="955675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5400676" y="2917825"/>
              <a:ext cx="3174" cy="955675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4660901" y="2705100"/>
              <a:ext cx="0" cy="147320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5224130" y="37490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5224130" y="27203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3761090" y="37490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>
              <a:off x="3761090" y="27203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>
              <a:off x="4494456" y="247650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>
              <a:off x="4494456" y="307086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>
              <a:off x="4502756" y="4077184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文本框 105"/>
          <p:cNvSpPr txBox="1"/>
          <p:nvPr/>
        </p:nvSpPr>
        <p:spPr>
          <a:xfrm>
            <a:off x="1083945" y="1203325"/>
            <a:ext cx="20104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 </a:t>
            </a:r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树莓派</a:t>
            </a:r>
            <a:endParaRPr lang="zh-CN" alt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文本框 107"/>
          <p:cNvSpPr txBox="1"/>
          <p:nvPr/>
        </p:nvSpPr>
        <p:spPr>
          <a:xfrm>
            <a:off x="5662295" y="1236345"/>
            <a:ext cx="2505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 </a:t>
            </a:r>
            <a:r>
              <a:rPr lang="en-US" altLang="zh-CN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Arduino</a:t>
            </a:r>
            <a:endParaRPr lang="en-US" altLang="zh-CN" sz="1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矩形 46"/>
          <p:cNvSpPr>
            <a:spLocks noChangeArrowheads="1"/>
          </p:cNvSpPr>
          <p:nvPr/>
        </p:nvSpPr>
        <p:spPr bwMode="auto">
          <a:xfrm>
            <a:off x="476250" y="177800"/>
            <a:ext cx="3312795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l">
              <a:buNone/>
            </a:pPr>
            <a:r>
              <a:rPr lang="zh-CN" altLang="en-US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树莓派</a:t>
            </a:r>
            <a:r>
              <a:rPr lang="en-US" altLang="zh-CN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+</a:t>
            </a:r>
            <a:r>
              <a:rPr lang="en-US" altLang="zh-CN" sz="24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arduino</a:t>
            </a:r>
            <a:endParaRPr lang="en-US" altLang="zh-CN" sz="2400" b="1" dirty="0" smtClean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38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2" name="椭圆 1"/>
          <p:cNvSpPr>
            <a:spLocks noChangeAspect="1"/>
          </p:cNvSpPr>
          <p:nvPr/>
        </p:nvSpPr>
        <p:spPr>
          <a:xfrm>
            <a:off x="3352726" y="3045700"/>
            <a:ext cx="431268" cy="43126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椭圆 2"/>
          <p:cNvSpPr>
            <a:spLocks noChangeAspect="1"/>
          </p:cNvSpPr>
          <p:nvPr/>
        </p:nvSpPr>
        <p:spPr>
          <a:xfrm>
            <a:off x="5368851" y="3045700"/>
            <a:ext cx="431268" cy="43126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43295" y="2276475"/>
            <a:ext cx="1947545" cy="25279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</a:pPr>
            <a:endParaRPr lang="zh-CN" altLang="en-US" sz="10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、图中标出的数字口和模拟口，即为常说的I/O。数字口有0~13，模拟口有0~5。</a:t>
            </a:r>
            <a:endParaRPr lang="zh-CN" altLang="en-US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、UNO可以通过两种方式供电方式。</a:t>
            </a:r>
            <a:endParaRPr lang="zh-CN" altLang="en-US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3</a:t>
            </a:r>
            <a:r>
              <a:rPr lang="zh-CN" altLang="en-US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、TX、RX是串口通讯指示灯。</a:t>
            </a:r>
            <a:endParaRPr lang="zh-CN" altLang="en-US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75" y="1581785"/>
            <a:ext cx="2698750" cy="15767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 bldLvl="0" animBg="1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1903,&quot;width&quot;:2627}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ISPRING_PRESENTATION_TITLE" val="PowerPoint 演示文稿"/>
  <p:tag name="KSO_WPP_MARK_KEY" val="998d8f0d-1395-433d-b406-36b4683028e2"/>
  <p:tag name="COMMONDATA" val="eyJoZGlkIjoiNzdjYWU1YjJjMzM1MDBhOGM3NzQ4ZWM5ZWRhY2UxODM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  <p:tag name="KSO_WM_UNIT_PLACING_PICTURE_USER_VIEWPORT" val="{&quot;height&quot;:4500,&quot;width&quot;:4500}"/>
</p:tagLst>
</file>

<file path=ppt/tags/tag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2761*3774*551*551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6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第一PPT，www.1ppt.com">
  <a:themeElements>
    <a:clrScheme name="自定义 95">
      <a:dk1>
        <a:sysClr val="windowText" lastClr="000000"/>
      </a:dk1>
      <a:lt1>
        <a:sysClr val="window" lastClr="FFFFFF"/>
      </a:lt1>
      <a:dk2>
        <a:srgbClr val="3F3F3F"/>
      </a:dk2>
      <a:lt2>
        <a:srgbClr val="E3DED1"/>
      </a:lt2>
      <a:accent1>
        <a:srgbClr val="071F65"/>
      </a:accent1>
      <a:accent2>
        <a:srgbClr val="7F7F7F"/>
      </a:accent2>
      <a:accent3>
        <a:srgbClr val="414456"/>
      </a:accent3>
      <a:accent4>
        <a:srgbClr val="444455"/>
      </a:accent4>
      <a:accent5>
        <a:srgbClr val="444455"/>
      </a:accent5>
      <a:accent6>
        <a:srgbClr val="7F7F7F"/>
      </a:accent6>
      <a:hlink>
        <a:srgbClr val="002060"/>
      </a:hlink>
      <a:folHlink>
        <a:srgbClr val="B26B0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A000120140627A33KPBG</Template>
  <TotalTime>0</TotalTime>
  <Words>1685</Words>
  <Application>WPS 演示</Application>
  <PresentationFormat>全屏显示(16:9)</PresentationFormat>
  <Paragraphs>252</Paragraphs>
  <Slides>22</Slides>
  <Notes>34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6" baseType="lpstr">
      <vt:lpstr>Arial</vt:lpstr>
      <vt:lpstr>宋体</vt:lpstr>
      <vt:lpstr>Wingdings</vt:lpstr>
      <vt:lpstr>微软雅黑</vt:lpstr>
      <vt:lpstr>Arial Black</vt:lpstr>
      <vt:lpstr>Wingdings 2</vt:lpstr>
      <vt:lpstr>幼圆</vt:lpstr>
      <vt:lpstr>Calibri</vt:lpstr>
      <vt:lpstr>Calibri</vt:lpstr>
      <vt:lpstr>Arial Unicode MS</vt:lpstr>
      <vt:lpstr>Arial Narrow</vt:lpstr>
      <vt:lpstr>第一PPT，www.1ppt.com</vt:lpstr>
      <vt:lpstr>Word.Document.8</vt:lpstr>
      <vt:lpstr>Word.Document.8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蓝色实用开题报告</dc:title>
  <dc:creator>第一PPT</dc:creator>
  <cp:keywords>www.1ppt.com</cp:keywords>
  <dc:description>www.1ppt.com</dc:description>
  <cp:lastModifiedBy>文档存本地丢失不负责</cp:lastModifiedBy>
  <cp:revision>489</cp:revision>
  <dcterms:created xsi:type="dcterms:W3CDTF">2023-05-23T03:25:00Z</dcterms:created>
  <dcterms:modified xsi:type="dcterms:W3CDTF">2023-05-27T04:04:30Z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43CF5D6C6FBAD46AFA116A64841EDB37_42</vt:lpwstr>
  </property>
  <property fmtid="{D5CDD505-2E9C-101B-9397-08002B2CF9AE}" pid="3" name="KSOProductBuildVer">
    <vt:lpwstr>2052-11.1.0.14309</vt:lpwstr>
  </property>
</Properties>
</file>

<file path=docProps/thumbnail.jpeg>
</file>